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7" r:id="rId3"/>
  </p:sldMasterIdLst>
  <p:notesMasterIdLst>
    <p:notesMasterId r:id="rId52"/>
  </p:notesMasterIdLst>
  <p:handoutMasterIdLst>
    <p:handoutMasterId r:id="rId53"/>
  </p:handoutMasterIdLst>
  <p:sldIdLst>
    <p:sldId id="256" r:id="rId4"/>
    <p:sldId id="390" r:id="rId5"/>
    <p:sldId id="388" r:id="rId6"/>
    <p:sldId id="396" r:id="rId7"/>
    <p:sldId id="322" r:id="rId8"/>
    <p:sldId id="324" r:id="rId9"/>
    <p:sldId id="397" r:id="rId10"/>
    <p:sldId id="398" r:id="rId11"/>
    <p:sldId id="399" r:id="rId12"/>
    <p:sldId id="401" r:id="rId13"/>
    <p:sldId id="403" r:id="rId14"/>
    <p:sldId id="404" r:id="rId15"/>
    <p:sldId id="326" r:id="rId16"/>
    <p:sldId id="327" r:id="rId17"/>
    <p:sldId id="328" r:id="rId18"/>
    <p:sldId id="331" r:id="rId19"/>
    <p:sldId id="371" r:id="rId20"/>
    <p:sldId id="332" r:id="rId21"/>
    <p:sldId id="405" r:id="rId22"/>
    <p:sldId id="373" r:id="rId23"/>
    <p:sldId id="333" r:id="rId24"/>
    <p:sldId id="375" r:id="rId25"/>
    <p:sldId id="376" r:id="rId26"/>
    <p:sldId id="334" r:id="rId27"/>
    <p:sldId id="384" r:id="rId28"/>
    <p:sldId id="335" r:id="rId29"/>
    <p:sldId id="374" r:id="rId30"/>
    <p:sldId id="336" r:id="rId31"/>
    <p:sldId id="377" r:id="rId32"/>
    <p:sldId id="339" r:id="rId33"/>
    <p:sldId id="341" r:id="rId34"/>
    <p:sldId id="342" r:id="rId35"/>
    <p:sldId id="343" r:id="rId36"/>
    <p:sldId id="344" r:id="rId37"/>
    <p:sldId id="345" r:id="rId38"/>
    <p:sldId id="348" r:id="rId39"/>
    <p:sldId id="366" r:id="rId40"/>
    <p:sldId id="364" r:id="rId41"/>
    <p:sldId id="369" r:id="rId42"/>
    <p:sldId id="386" r:id="rId43"/>
    <p:sldId id="394" r:id="rId44"/>
    <p:sldId id="395" r:id="rId45"/>
    <p:sldId id="385" r:id="rId46"/>
    <p:sldId id="379" r:id="rId47"/>
    <p:sldId id="380" r:id="rId48"/>
    <p:sldId id="381" r:id="rId49"/>
    <p:sldId id="382" r:id="rId50"/>
    <p:sldId id="383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武璠 孙" initials="武璠" lastIdx="6" clrIdx="0">
    <p:extLst>
      <p:ext uri="{19B8F6BF-5375-455C-9EA6-DF929625EA0E}">
        <p15:presenceInfo xmlns:p15="http://schemas.microsoft.com/office/powerpoint/2012/main" userId="7f77529ce11b00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82373" autoAdjust="0"/>
  </p:normalViewPr>
  <p:slideViewPr>
    <p:cSldViewPr>
      <p:cViewPr varScale="1">
        <p:scale>
          <a:sx n="88" d="100"/>
          <a:sy n="88" d="100"/>
        </p:scale>
        <p:origin x="56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\Class%20Notes\ISB\raghu-mktg756_Spring06\datasets\Lecture14-RFM.txt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\Class%20Notes\ISB\raghu-mktg756_Spring06\datasets\Lecture14-RFM.tx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900" b="1"/>
            </a:pPr>
            <a:r>
              <a:rPr lang="en-US"/>
              <a:t>Pred(Choice) / Choice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Active</c:v>
          </c:tx>
          <c:spPr>
            <a:ln w="28575">
              <a:noFill/>
            </a:ln>
            <a:effectLst/>
          </c:spPr>
          <c:marker>
            <c:symbol val="circle"/>
            <c:size val="3"/>
            <c:spPr>
              <a:solidFill>
                <a:srgbClr val="0000FF"/>
              </a:solidFill>
              <a:ln>
                <a:solidFill>
                  <a:srgbClr val="0000FF"/>
                </a:solidFill>
                <a:prstDash val="solid"/>
              </a:ln>
            </c:spPr>
          </c:marker>
          <c:xVal>
            <c:numRef>
              <c:f>'Linear regression'!$E$108:$E$207</c:f>
              <c:numCache>
                <c:formatCode>0.000</c:formatCode>
                <c:ptCount val="100"/>
                <c:pt idx="0">
                  <c:v>0.17695553208749834</c:v>
                </c:pt>
                <c:pt idx="1">
                  <c:v>0.11683383867255812</c:v>
                </c:pt>
                <c:pt idx="2">
                  <c:v>0.70070531156655302</c:v>
                </c:pt>
                <c:pt idx="3">
                  <c:v>1.081362226431499</c:v>
                </c:pt>
                <c:pt idx="4">
                  <c:v>0.25476164324141315</c:v>
                </c:pt>
                <c:pt idx="5">
                  <c:v>1.8020008593323549</c:v>
                </c:pt>
                <c:pt idx="6">
                  <c:v>0.39924375733262107</c:v>
                </c:pt>
                <c:pt idx="7">
                  <c:v>0.60010858787353161</c:v>
                </c:pt>
                <c:pt idx="8">
                  <c:v>0.48145463396054994</c:v>
                </c:pt>
                <c:pt idx="9">
                  <c:v>6.0974112178626957E-2</c:v>
                </c:pt>
                <c:pt idx="10">
                  <c:v>0.29385745921923989</c:v>
                </c:pt>
                <c:pt idx="11">
                  <c:v>0.40900892816236573</c:v>
                </c:pt>
                <c:pt idx="12">
                  <c:v>1.012719824594088</c:v>
                </c:pt>
                <c:pt idx="13">
                  <c:v>-2.3189394594536783E-2</c:v>
                </c:pt>
                <c:pt idx="14">
                  <c:v>0.3505934973001853</c:v>
                </c:pt>
                <c:pt idx="15">
                  <c:v>0.77496520615610065</c:v>
                </c:pt>
                <c:pt idx="16">
                  <c:v>0.75772203727873511</c:v>
                </c:pt>
                <c:pt idx="17">
                  <c:v>0.23764856459630129</c:v>
                </c:pt>
                <c:pt idx="18">
                  <c:v>0.14745106511265169</c:v>
                </c:pt>
                <c:pt idx="19">
                  <c:v>-0.33232221543545126</c:v>
                </c:pt>
                <c:pt idx="20">
                  <c:v>1.8445772087044662E-2</c:v>
                </c:pt>
                <c:pt idx="21">
                  <c:v>0.28597076005924726</c:v>
                </c:pt>
                <c:pt idx="22">
                  <c:v>0.13040485425553755</c:v>
                </c:pt>
                <c:pt idx="23">
                  <c:v>-0.1788796244184914</c:v>
                </c:pt>
                <c:pt idx="24">
                  <c:v>0.65808747565197823</c:v>
                </c:pt>
                <c:pt idx="25">
                  <c:v>-2.7713066455529997E-2</c:v>
                </c:pt>
                <c:pt idx="26">
                  <c:v>0.35749591451741231</c:v>
                </c:pt>
                <c:pt idx="27">
                  <c:v>0.52162838120636867</c:v>
                </c:pt>
                <c:pt idx="28">
                  <c:v>0.65373915009322725</c:v>
                </c:pt>
                <c:pt idx="29">
                  <c:v>0.48261527852254282</c:v>
                </c:pt>
                <c:pt idx="30">
                  <c:v>0.60012757056478405</c:v>
                </c:pt>
                <c:pt idx="31">
                  <c:v>0.84719649571825739</c:v>
                </c:pt>
                <c:pt idx="32">
                  <c:v>0.91992759492555276</c:v>
                </c:pt>
                <c:pt idx="33">
                  <c:v>-0.17730815787586082</c:v>
                </c:pt>
                <c:pt idx="34">
                  <c:v>0.93651459054679032</c:v>
                </c:pt>
                <c:pt idx="35">
                  <c:v>0.28299537443024952</c:v>
                </c:pt>
                <c:pt idx="36">
                  <c:v>0.30113171671761596</c:v>
                </c:pt>
                <c:pt idx="37">
                  <c:v>0.34388485680081238</c:v>
                </c:pt>
                <c:pt idx="38">
                  <c:v>0.19614505673959839</c:v>
                </c:pt>
                <c:pt idx="39">
                  <c:v>0.8526354608657537</c:v>
                </c:pt>
                <c:pt idx="40">
                  <c:v>0.68120928994582342</c:v>
                </c:pt>
                <c:pt idx="41">
                  <c:v>0.97589741264350294</c:v>
                </c:pt>
                <c:pt idx="42">
                  <c:v>0.39690348551738303</c:v>
                </c:pt>
                <c:pt idx="43">
                  <c:v>0.50676870758026049</c:v>
                </c:pt>
                <c:pt idx="44">
                  <c:v>0.54947137765710063</c:v>
                </c:pt>
                <c:pt idx="45">
                  <c:v>1.0424665056591738</c:v>
                </c:pt>
                <c:pt idx="46">
                  <c:v>-0.21900760743583039</c:v>
                </c:pt>
                <c:pt idx="47">
                  <c:v>5.7036470356778791E-3</c:v>
                </c:pt>
                <c:pt idx="48">
                  <c:v>-0.19911923836722345</c:v>
                </c:pt>
                <c:pt idx="49">
                  <c:v>0.10887925540758224</c:v>
                </c:pt>
                <c:pt idx="50">
                  <c:v>0.25476321183403827</c:v>
                </c:pt>
                <c:pt idx="51">
                  <c:v>0.28410919432962928</c:v>
                </c:pt>
                <c:pt idx="52">
                  <c:v>0.34973879743118025</c:v>
                </c:pt>
                <c:pt idx="53">
                  <c:v>0.83961264818315062</c:v>
                </c:pt>
                <c:pt idx="54">
                  <c:v>0.99405952015111199</c:v>
                </c:pt>
                <c:pt idx="55">
                  <c:v>0.56365534306018961</c:v>
                </c:pt>
                <c:pt idx="56">
                  <c:v>0.90816919954131159</c:v>
                </c:pt>
                <c:pt idx="57">
                  <c:v>0.61741701182912245</c:v>
                </c:pt>
                <c:pt idx="58">
                  <c:v>1.9883585395683409E-3</c:v>
                </c:pt>
                <c:pt idx="59">
                  <c:v>8.9255728464209788E-2</c:v>
                </c:pt>
                <c:pt idx="60">
                  <c:v>0.30784557115335748</c:v>
                </c:pt>
                <c:pt idx="61">
                  <c:v>0.44511665019044394</c:v>
                </c:pt>
                <c:pt idx="62">
                  <c:v>-0.23238166499855767</c:v>
                </c:pt>
                <c:pt idx="63">
                  <c:v>1.0159147962783293</c:v>
                </c:pt>
                <c:pt idx="64">
                  <c:v>0.34106481846582082</c:v>
                </c:pt>
                <c:pt idx="65">
                  <c:v>0.55779461990082824</c:v>
                </c:pt>
                <c:pt idx="66">
                  <c:v>0.30354093307196983</c:v>
                </c:pt>
                <c:pt idx="67">
                  <c:v>1.0924028388251301</c:v>
                </c:pt>
                <c:pt idx="68">
                  <c:v>0.47673400407930461</c:v>
                </c:pt>
                <c:pt idx="69">
                  <c:v>0.55912959444807908</c:v>
                </c:pt>
                <c:pt idx="70">
                  <c:v>0.77442064859946647</c:v>
                </c:pt>
                <c:pt idx="71">
                  <c:v>0.86483302836048703</c:v>
                </c:pt>
                <c:pt idx="72">
                  <c:v>0.51966143003061005</c:v>
                </c:pt>
                <c:pt idx="73">
                  <c:v>0.65384974947573693</c:v>
                </c:pt>
                <c:pt idx="74">
                  <c:v>0.40660386531024739</c:v>
                </c:pt>
                <c:pt idx="75">
                  <c:v>0.61763664200151702</c:v>
                </c:pt>
                <c:pt idx="76">
                  <c:v>0.81865419080967505</c:v>
                </c:pt>
                <c:pt idx="77">
                  <c:v>0.18724835453374281</c:v>
                </c:pt>
                <c:pt idx="78">
                  <c:v>0.51891889813673953</c:v>
                </c:pt>
                <c:pt idx="79">
                  <c:v>0.40441838851337431</c:v>
                </c:pt>
                <c:pt idx="80">
                  <c:v>-2.8301311489527359E-2</c:v>
                </c:pt>
                <c:pt idx="81">
                  <c:v>0.13958648582916053</c:v>
                </c:pt>
                <c:pt idx="82">
                  <c:v>0.53511252999311343</c:v>
                </c:pt>
                <c:pt idx="83">
                  <c:v>-0.16155009690338337</c:v>
                </c:pt>
                <c:pt idx="84">
                  <c:v>8.8401580870845001E-2</c:v>
                </c:pt>
                <c:pt idx="85">
                  <c:v>1.2674106067823199</c:v>
                </c:pt>
                <c:pt idx="86">
                  <c:v>0.18742526942860976</c:v>
                </c:pt>
                <c:pt idx="87">
                  <c:v>0.71283287408803753</c:v>
                </c:pt>
                <c:pt idx="88">
                  <c:v>0.87650400467285261</c:v>
                </c:pt>
                <c:pt idx="89">
                  <c:v>0.29459948295461791</c:v>
                </c:pt>
                <c:pt idx="90">
                  <c:v>7.3057434947107966E-2</c:v>
                </c:pt>
                <c:pt idx="91">
                  <c:v>-7.7869493835223291E-2</c:v>
                </c:pt>
                <c:pt idx="92">
                  <c:v>1.3197803529302479</c:v>
                </c:pt>
                <c:pt idx="93">
                  <c:v>0.63398243984949865</c:v>
                </c:pt>
                <c:pt idx="94">
                  <c:v>0.44128660880958981</c:v>
                </c:pt>
                <c:pt idx="95">
                  <c:v>0.18366624933798903</c:v>
                </c:pt>
                <c:pt idx="96">
                  <c:v>-4.174228095740095E-2</c:v>
                </c:pt>
                <c:pt idx="97">
                  <c:v>0.26162507875915186</c:v>
                </c:pt>
                <c:pt idx="98">
                  <c:v>0.64086591849262164</c:v>
                </c:pt>
                <c:pt idx="99">
                  <c:v>0.96007612922676799</c:v>
                </c:pt>
              </c:numCache>
            </c:numRef>
          </c:xVal>
          <c:yVal>
            <c:numRef>
              <c:f>'Linear regression'!$D$108:$D$207</c:f>
              <c:numCache>
                <c:formatCode>0.000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0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0</c:v>
                </c:pt>
                <c:pt idx="34">
                  <c:v>1</c:v>
                </c:pt>
                <c:pt idx="35">
                  <c:v>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1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1</c:v>
                </c:pt>
                <c:pt idx="68">
                  <c:v>0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0</c:v>
                </c:pt>
                <c:pt idx="73">
                  <c:v>1</c:v>
                </c:pt>
                <c:pt idx="74">
                  <c:v>0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1</c:v>
                </c:pt>
                <c:pt idx="83">
                  <c:v>0</c:v>
                </c:pt>
                <c:pt idx="84">
                  <c:v>0</c:v>
                </c:pt>
                <c:pt idx="85">
                  <c:v>1</c:v>
                </c:pt>
                <c:pt idx="86">
                  <c:v>0</c:v>
                </c:pt>
                <c:pt idx="87">
                  <c:v>1</c:v>
                </c:pt>
                <c:pt idx="88">
                  <c:v>1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1</c:v>
                </c:pt>
                <c:pt idx="99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7B-4555-83A4-5AC520DDFE26}"/>
            </c:ext>
          </c:extLst>
        </c:ser>
        <c:ser>
          <c:idx val="1"/>
          <c:order val="1"/>
          <c:spPr>
            <a:ln w="12700">
              <a:solidFill>
                <a:srgbClr val="000000"/>
              </a:solidFill>
              <a:prstDash val="sysDash"/>
            </a:ln>
          </c:spPr>
          <c:marker>
            <c:symbol val="none"/>
          </c:marker>
          <c:xVal>
            <c:numLit>
              <c:formatCode>General</c:formatCode>
              <c:ptCount val="2"/>
              <c:pt idx="0">
                <c:v>-0.5</c:v>
              </c:pt>
              <c:pt idx="1">
                <c:v>2</c:v>
              </c:pt>
            </c:numLit>
          </c:xVal>
          <c:yVal>
            <c:numLit>
              <c:formatCode>General</c:formatCode>
              <c:ptCount val="2"/>
              <c:pt idx="0">
                <c:v>-0.5</c:v>
              </c:pt>
              <c:pt idx="1">
                <c:v>2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1-C07B-4555-83A4-5AC520DDFE26}"/>
            </c:ext>
          </c:extLst>
        </c:ser>
        <c:ser>
          <c:idx val="2"/>
          <c:order val="2"/>
          <c:spPr>
            <a:ln w="12700">
              <a:solidFill>
                <a:srgbClr val="B2B2B2"/>
              </a:solidFill>
              <a:prstDash val="solid"/>
            </a:ln>
          </c:spPr>
          <c:marker>
            <c:spPr>
              <a:noFill/>
              <a:ln w="9525">
                <a:noFill/>
              </a:ln>
            </c:spPr>
          </c:marker>
          <c:xVal>
            <c:numRef>
              <c:f>'Linear regression'!xdata1</c:f>
              <c:numCache>
                <c:formatCode>General</c:formatCode>
                <c:ptCount val="70"/>
                <c:pt idx="0">
                  <c:v>-0.5</c:v>
                </c:pt>
                <c:pt idx="1">
                  <c:v>-0.46376811594202927</c:v>
                </c:pt>
                <c:pt idx="2">
                  <c:v>-0.42753623188405843</c:v>
                </c:pt>
                <c:pt idx="3">
                  <c:v>-0.39130434782608747</c:v>
                </c:pt>
                <c:pt idx="4">
                  <c:v>-0.35507246376811635</c:v>
                </c:pt>
                <c:pt idx="5">
                  <c:v>-0.31884057971014562</c:v>
                </c:pt>
                <c:pt idx="6">
                  <c:v>-0.28260869565217428</c:v>
                </c:pt>
                <c:pt idx="7">
                  <c:v>-0.24637681159420299</c:v>
                </c:pt>
                <c:pt idx="8">
                  <c:v>-0.21014492753623218</c:v>
                </c:pt>
                <c:pt idx="9">
                  <c:v>-0.17391304347826125</c:v>
                </c:pt>
                <c:pt idx="10">
                  <c:v>-0.13768115942028997</c:v>
                </c:pt>
                <c:pt idx="11">
                  <c:v>-0.10144927536231896</c:v>
                </c:pt>
                <c:pt idx="12">
                  <c:v>-6.5217391304348088E-2</c:v>
                </c:pt>
                <c:pt idx="13">
                  <c:v>-2.8985507246376996E-2</c:v>
                </c:pt>
                <c:pt idx="14">
                  <c:v>7.2463768115940208E-3</c:v>
                </c:pt>
                <c:pt idx="15">
                  <c:v>4.3478260869565077E-2</c:v>
                </c:pt>
                <c:pt idx="16">
                  <c:v>7.9710144927536156E-2</c:v>
                </c:pt>
                <c:pt idx="17">
                  <c:v>0.11594202898550705</c:v>
                </c:pt>
                <c:pt idx="18">
                  <c:v>0.15217391304347805</c:v>
                </c:pt>
                <c:pt idx="19">
                  <c:v>0.18840579710144931</c:v>
                </c:pt>
                <c:pt idx="20">
                  <c:v>0.22463768115942029</c:v>
                </c:pt>
                <c:pt idx="21">
                  <c:v>0.26086956521739141</c:v>
                </c:pt>
                <c:pt idx="22">
                  <c:v>0.29710144927536208</c:v>
                </c:pt>
                <c:pt idx="23">
                  <c:v>0.33333333333333331</c:v>
                </c:pt>
                <c:pt idx="24">
                  <c:v>0.36956521739130427</c:v>
                </c:pt>
                <c:pt idx="25">
                  <c:v>0.40579710144927505</c:v>
                </c:pt>
                <c:pt idx="26">
                  <c:v>0.44202898550724662</c:v>
                </c:pt>
                <c:pt idx="27">
                  <c:v>0.47826086956521746</c:v>
                </c:pt>
                <c:pt idx="28">
                  <c:v>0.5144927536231888</c:v>
                </c:pt>
                <c:pt idx="29">
                  <c:v>0.55072463768115998</c:v>
                </c:pt>
                <c:pt idx="30">
                  <c:v>0.58695652173912927</c:v>
                </c:pt>
                <c:pt idx="31">
                  <c:v>0.62318840579710111</c:v>
                </c:pt>
                <c:pt idx="32">
                  <c:v>0.65942028985507262</c:v>
                </c:pt>
                <c:pt idx="33">
                  <c:v>0.69565217391304301</c:v>
                </c:pt>
                <c:pt idx="34">
                  <c:v>0.73188405797101452</c:v>
                </c:pt>
                <c:pt idx="35">
                  <c:v>0.76811594202898592</c:v>
                </c:pt>
                <c:pt idx="36">
                  <c:v>0.8043478260869561</c:v>
                </c:pt>
                <c:pt idx="37">
                  <c:v>0.84057971014492705</c:v>
                </c:pt>
                <c:pt idx="38">
                  <c:v>0.87681159420289856</c:v>
                </c:pt>
                <c:pt idx="39">
                  <c:v>0.91304347826086962</c:v>
                </c:pt>
                <c:pt idx="40">
                  <c:v>0.9492753623188408</c:v>
                </c:pt>
                <c:pt idx="41">
                  <c:v>0.98550724637681109</c:v>
                </c:pt>
                <c:pt idx="42">
                  <c:v>1.0217391304347818</c:v>
                </c:pt>
                <c:pt idx="43">
                  <c:v>1.057971014492753</c:v>
                </c:pt>
                <c:pt idx="44">
                  <c:v>1.0942028985507253</c:v>
                </c:pt>
                <c:pt idx="45">
                  <c:v>1.130434782608694</c:v>
                </c:pt>
                <c:pt idx="46">
                  <c:v>1.1666666666666661</c:v>
                </c:pt>
                <c:pt idx="47">
                  <c:v>1.2028985507246357</c:v>
                </c:pt>
                <c:pt idx="48">
                  <c:v>1.239130434782608</c:v>
                </c:pt>
                <c:pt idx="49">
                  <c:v>1.2753623188405792</c:v>
                </c:pt>
                <c:pt idx="50">
                  <c:v>1.3115942028985488</c:v>
                </c:pt>
                <c:pt idx="51">
                  <c:v>1.3478260869565211</c:v>
                </c:pt>
                <c:pt idx="52">
                  <c:v>1.3840579710144931</c:v>
                </c:pt>
                <c:pt idx="53">
                  <c:v>1.4202898550724616</c:v>
                </c:pt>
                <c:pt idx="54">
                  <c:v>1.4565217391304328</c:v>
                </c:pt>
                <c:pt idx="55">
                  <c:v>1.4927536231884051</c:v>
                </c:pt>
                <c:pt idx="56">
                  <c:v>1.5289855072463761</c:v>
                </c:pt>
                <c:pt idx="57">
                  <c:v>1.5652173913043472</c:v>
                </c:pt>
                <c:pt idx="58">
                  <c:v>1.6014492753623168</c:v>
                </c:pt>
                <c:pt idx="59">
                  <c:v>1.6376811594202891</c:v>
                </c:pt>
                <c:pt idx="60">
                  <c:v>1.6739130434782603</c:v>
                </c:pt>
                <c:pt idx="61">
                  <c:v>1.7101449275362322</c:v>
                </c:pt>
                <c:pt idx="62">
                  <c:v>1.7463768115942022</c:v>
                </c:pt>
                <c:pt idx="63">
                  <c:v>1.7826086956521712</c:v>
                </c:pt>
                <c:pt idx="64">
                  <c:v>1.8188405797101441</c:v>
                </c:pt>
                <c:pt idx="65">
                  <c:v>1.8550724637681164</c:v>
                </c:pt>
                <c:pt idx="66">
                  <c:v>1.8913043478260858</c:v>
                </c:pt>
                <c:pt idx="67">
                  <c:v>1.9275362318840572</c:v>
                </c:pt>
                <c:pt idx="68">
                  <c:v>1.9637681159420279</c:v>
                </c:pt>
                <c:pt idx="69">
                  <c:v>1.999999999999998</c:v>
                </c:pt>
              </c:numCache>
            </c:numRef>
          </c:xVal>
          <c:yVal>
            <c:numRef>
              <c:f>'Linear regression'!ydata1</c:f>
              <c:numCache>
                <c:formatCode>General</c:formatCode>
                <c:ptCount val="70"/>
                <c:pt idx="0">
                  <c:v>-1.1505503199477134</c:v>
                </c:pt>
                <c:pt idx="1">
                  <c:v>-1.1129577335403376</c:v>
                </c:pt>
                <c:pt idx="2">
                  <c:v>-1.0754153582896357</c:v>
                </c:pt>
                <c:pt idx="3">
                  <c:v>-1.0379234994817799</c:v>
                </c:pt>
                <c:pt idx="4">
                  <c:v>-1.0004824529726948</c:v>
                </c:pt>
                <c:pt idx="5">
                  <c:v>-0.96309250486321252</c:v>
                </c:pt>
                <c:pt idx="6">
                  <c:v>-0.92575393118071791</c:v>
                </c:pt>
                <c:pt idx="7">
                  <c:v>-0.8884669975680668</c:v>
                </c:pt>
                <c:pt idx="8">
                  <c:v>-0.85123195898055215</c:v>
                </c:pt>
                <c:pt idx="9">
                  <c:v>-0.81404905939166272</c:v>
                </c:pt>
                <c:pt idx="10">
                  <c:v>-0.77691853150841295</c:v>
                </c:pt>
                <c:pt idx="11">
                  <c:v>-0.73984059649695644</c:v>
                </c:pt>
                <c:pt idx="12">
                  <c:v>-0.70281546371923476</c:v>
                </c:pt>
                <c:pt idx="13">
                  <c:v>-0.66584333048134758</c:v>
                </c:pt>
                <c:pt idx="14">
                  <c:v>-0.62892438179433452</c:v>
                </c:pt>
                <c:pt idx="15">
                  <c:v>-0.59205879014804053</c:v>
                </c:pt>
                <c:pt idx="16">
                  <c:v>-0.55524671529866843</c:v>
                </c:pt>
                <c:pt idx="17">
                  <c:v>-0.51848830407064295</c:v>
                </c:pt>
                <c:pt idx="18">
                  <c:v>-0.48178369017333766</c:v>
                </c:pt>
                <c:pt idx="19">
                  <c:v>-0.44513299403318579</c:v>
                </c:pt>
                <c:pt idx="20">
                  <c:v>-0.4085363226416775</c:v>
                </c:pt>
                <c:pt idx="21">
                  <c:v>-0.37199376941967294</c:v>
                </c:pt>
                <c:pt idx="22">
                  <c:v>-0.33550541409843077</c:v>
                </c:pt>
                <c:pt idx="23">
                  <c:v>-0.29907132261771735</c:v>
                </c:pt>
                <c:pt idx="24">
                  <c:v>-0.26269154704127773</c:v>
                </c:pt>
                <c:pt idx="25">
                  <c:v>-0.2263661254899402</c:v>
                </c:pt>
                <c:pt idx="26">
                  <c:v>-0.19009508209254058</c:v>
                </c:pt>
                <c:pt idx="27">
                  <c:v>-0.15387842695482234</c:v>
                </c:pt>
                <c:pt idx="28">
                  <c:v>-0.1177161561464027</c:v>
                </c:pt>
                <c:pt idx="29">
                  <c:v>-8.1608251705840962E-2</c:v>
                </c:pt>
                <c:pt idx="30">
                  <c:v>-4.5554681663799716E-2</c:v>
                </c:pt>
                <c:pt idx="31">
                  <c:v>-9.5554000842260831E-3</c:v>
                </c:pt>
                <c:pt idx="32">
                  <c:v>2.6389652876573397E-2</c:v>
                </c:pt>
                <c:pt idx="33">
                  <c:v>6.2280550893133592E-2</c:v>
                </c:pt>
                <c:pt idx="34">
                  <c:v>9.8117381376545146E-2</c:v>
                </c:pt>
                <c:pt idx="35">
                  <c:v>0.13390024536295744</c:v>
                </c:pt>
                <c:pt idx="36">
                  <c:v>0.16962925738520054</c:v>
                </c:pt>
                <c:pt idx="37">
                  <c:v>0.20530454532790943</c:v>
                </c:pt>
                <c:pt idx="38">
                  <c:v>0.24092625026656744</c:v>
                </c:pt>
                <c:pt idx="39">
                  <c:v>0.27649452629093962</c:v>
                </c:pt>
                <c:pt idx="40">
                  <c:v>0.31200954031340827</c:v>
                </c:pt>
                <c:pt idx="41">
                  <c:v>0.3474714718627524</c:v>
                </c:pt>
                <c:pt idx="42">
                  <c:v>0.38288051286395791</c:v>
                </c:pt>
                <c:pt idx="43">
                  <c:v>0.41823686740467703</c:v>
                </c:pt>
                <c:pt idx="44">
                  <c:v>0.45354075148897921</c:v>
                </c:pt>
                <c:pt idx="45">
                  <c:v>0.48879239277906877</c:v>
                </c:pt>
                <c:pt idx="46">
                  <c:v>0.52399203032566544</c:v>
                </c:pt>
                <c:pt idx="47">
                  <c:v>0.55913991428777121</c:v>
                </c:pt>
                <c:pt idx="48">
                  <c:v>0.59423630564254215</c:v>
                </c:pt>
                <c:pt idx="49">
                  <c:v>0.62928147588604177</c:v>
                </c:pt>
                <c:pt idx="50">
                  <c:v>0.66427570672559189</c:v>
                </c:pt>
                <c:pt idx="51">
                  <c:v>0.69921928976453152</c:v>
                </c:pt>
                <c:pt idx="52">
                  <c:v>0.73411252618013267</c:v>
                </c:pt>
                <c:pt idx="53">
                  <c:v>0.76895572639543186</c:v>
                </c:pt>
                <c:pt idx="54">
                  <c:v>0.80374920974576569</c:v>
                </c:pt>
                <c:pt idx="55">
                  <c:v>0.83849330414077994</c:v>
                </c:pt>
                <c:pt idx="56">
                  <c:v>0.87318834572263415</c:v>
                </c:pt>
                <c:pt idx="57">
                  <c:v>0.90783467852118971</c:v>
                </c:pt>
                <c:pt idx="58">
                  <c:v>0.94243265410687005</c:v>
                </c:pt>
                <c:pt idx="59">
                  <c:v>0.97698263124196649</c:v>
                </c:pt>
                <c:pt idx="60">
                  <c:v>1.0114849755310225</c:v>
                </c:pt>
                <c:pt idx="61">
                  <c:v>1.0459400590710322</c:v>
                </c:pt>
                <c:pt idx="62">
                  <c:v>1.0803482601020855</c:v>
                </c:pt>
                <c:pt idx="63">
                  <c:v>1.1147099626590975</c:v>
                </c:pt>
                <c:pt idx="64">
                  <c:v>1.149025556225244</c:v>
                </c:pt>
                <c:pt idx="65">
                  <c:v>1.183295435387677</c:v>
                </c:pt>
                <c:pt idx="66">
                  <c:v>1.2175199994960879</c:v>
                </c:pt>
                <c:pt idx="67">
                  <c:v>1.2516996523246446</c:v>
                </c:pt>
                <c:pt idx="68">
                  <c:v>1.2858348017378236</c:v>
                </c:pt>
                <c:pt idx="69">
                  <c:v>1.3199258593605498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07B-4555-83A4-5AC520DDFE26}"/>
            </c:ext>
          </c:extLst>
        </c:ser>
        <c:ser>
          <c:idx val="3"/>
          <c:order val="3"/>
          <c:spPr>
            <a:ln w="12700">
              <a:solidFill>
                <a:srgbClr val="B2B2B2"/>
              </a:solidFill>
              <a:prstDash val="solid"/>
            </a:ln>
          </c:spPr>
          <c:marker>
            <c:spPr>
              <a:noFill/>
              <a:ln w="9525">
                <a:noFill/>
              </a:ln>
            </c:spPr>
          </c:marker>
          <c:xVal>
            <c:numRef>
              <c:f>'Linear regression'!xdata2</c:f>
              <c:numCache>
                <c:formatCode>General</c:formatCode>
                <c:ptCount val="70"/>
                <c:pt idx="0">
                  <c:v>-0.5</c:v>
                </c:pt>
                <c:pt idx="1">
                  <c:v>-0.46376811594202927</c:v>
                </c:pt>
                <c:pt idx="2">
                  <c:v>-0.42753623188405843</c:v>
                </c:pt>
                <c:pt idx="3">
                  <c:v>-0.39130434782608747</c:v>
                </c:pt>
                <c:pt idx="4">
                  <c:v>-0.35507246376811635</c:v>
                </c:pt>
                <c:pt idx="5">
                  <c:v>-0.31884057971014562</c:v>
                </c:pt>
                <c:pt idx="6">
                  <c:v>-0.28260869565217428</c:v>
                </c:pt>
                <c:pt idx="7">
                  <c:v>-0.24637681159420299</c:v>
                </c:pt>
                <c:pt idx="8">
                  <c:v>-0.21014492753623218</c:v>
                </c:pt>
                <c:pt idx="9">
                  <c:v>-0.17391304347826125</c:v>
                </c:pt>
                <c:pt idx="10">
                  <c:v>-0.13768115942028997</c:v>
                </c:pt>
                <c:pt idx="11">
                  <c:v>-0.10144927536231896</c:v>
                </c:pt>
                <c:pt idx="12">
                  <c:v>-6.5217391304348088E-2</c:v>
                </c:pt>
                <c:pt idx="13">
                  <c:v>-2.8985507246376996E-2</c:v>
                </c:pt>
                <c:pt idx="14">
                  <c:v>7.2463768115940208E-3</c:v>
                </c:pt>
                <c:pt idx="15">
                  <c:v>4.3478260869565077E-2</c:v>
                </c:pt>
                <c:pt idx="16">
                  <c:v>7.9710144927536156E-2</c:v>
                </c:pt>
                <c:pt idx="17">
                  <c:v>0.11594202898550705</c:v>
                </c:pt>
                <c:pt idx="18">
                  <c:v>0.15217391304347805</c:v>
                </c:pt>
                <c:pt idx="19">
                  <c:v>0.18840579710144931</c:v>
                </c:pt>
                <c:pt idx="20">
                  <c:v>0.22463768115942029</c:v>
                </c:pt>
                <c:pt idx="21">
                  <c:v>0.26086956521739141</c:v>
                </c:pt>
                <c:pt idx="22">
                  <c:v>0.29710144927536208</c:v>
                </c:pt>
                <c:pt idx="23">
                  <c:v>0.33333333333333331</c:v>
                </c:pt>
                <c:pt idx="24">
                  <c:v>0.36956521739130427</c:v>
                </c:pt>
                <c:pt idx="25">
                  <c:v>0.40579710144927505</c:v>
                </c:pt>
                <c:pt idx="26">
                  <c:v>0.44202898550724662</c:v>
                </c:pt>
                <c:pt idx="27">
                  <c:v>0.47826086956521746</c:v>
                </c:pt>
                <c:pt idx="28">
                  <c:v>0.5144927536231888</c:v>
                </c:pt>
                <c:pt idx="29">
                  <c:v>0.55072463768115998</c:v>
                </c:pt>
                <c:pt idx="30">
                  <c:v>0.58695652173912927</c:v>
                </c:pt>
                <c:pt idx="31">
                  <c:v>0.62318840579710111</c:v>
                </c:pt>
                <c:pt idx="32">
                  <c:v>0.65942028985507262</c:v>
                </c:pt>
                <c:pt idx="33">
                  <c:v>0.69565217391304301</c:v>
                </c:pt>
                <c:pt idx="34">
                  <c:v>0.73188405797101452</c:v>
                </c:pt>
                <c:pt idx="35">
                  <c:v>0.76811594202898592</c:v>
                </c:pt>
                <c:pt idx="36">
                  <c:v>0.8043478260869561</c:v>
                </c:pt>
                <c:pt idx="37">
                  <c:v>0.84057971014492705</c:v>
                </c:pt>
                <c:pt idx="38">
                  <c:v>0.87681159420289856</c:v>
                </c:pt>
                <c:pt idx="39">
                  <c:v>0.91304347826086962</c:v>
                </c:pt>
                <c:pt idx="40">
                  <c:v>0.9492753623188408</c:v>
                </c:pt>
                <c:pt idx="41">
                  <c:v>0.98550724637681109</c:v>
                </c:pt>
                <c:pt idx="42">
                  <c:v>1.0217391304347818</c:v>
                </c:pt>
                <c:pt idx="43">
                  <c:v>1.057971014492753</c:v>
                </c:pt>
                <c:pt idx="44">
                  <c:v>1.0942028985507253</c:v>
                </c:pt>
                <c:pt idx="45">
                  <c:v>1.130434782608694</c:v>
                </c:pt>
                <c:pt idx="46">
                  <c:v>1.1666666666666661</c:v>
                </c:pt>
                <c:pt idx="47">
                  <c:v>1.2028985507246357</c:v>
                </c:pt>
                <c:pt idx="48">
                  <c:v>1.239130434782608</c:v>
                </c:pt>
                <c:pt idx="49">
                  <c:v>1.2753623188405792</c:v>
                </c:pt>
                <c:pt idx="50">
                  <c:v>1.3115942028985488</c:v>
                </c:pt>
                <c:pt idx="51">
                  <c:v>1.3478260869565211</c:v>
                </c:pt>
                <c:pt idx="52">
                  <c:v>1.3840579710144931</c:v>
                </c:pt>
                <c:pt idx="53">
                  <c:v>1.4202898550724616</c:v>
                </c:pt>
                <c:pt idx="54">
                  <c:v>1.4565217391304328</c:v>
                </c:pt>
                <c:pt idx="55">
                  <c:v>1.4927536231884051</c:v>
                </c:pt>
                <c:pt idx="56">
                  <c:v>1.5289855072463761</c:v>
                </c:pt>
                <c:pt idx="57">
                  <c:v>1.5652173913043472</c:v>
                </c:pt>
                <c:pt idx="58">
                  <c:v>1.6014492753623168</c:v>
                </c:pt>
                <c:pt idx="59">
                  <c:v>1.6376811594202891</c:v>
                </c:pt>
                <c:pt idx="60">
                  <c:v>1.6739130434782603</c:v>
                </c:pt>
                <c:pt idx="61">
                  <c:v>1.7101449275362322</c:v>
                </c:pt>
                <c:pt idx="62">
                  <c:v>1.7463768115942022</c:v>
                </c:pt>
                <c:pt idx="63">
                  <c:v>1.7826086956521712</c:v>
                </c:pt>
                <c:pt idx="64">
                  <c:v>1.8188405797101441</c:v>
                </c:pt>
                <c:pt idx="65">
                  <c:v>1.8550724637681164</c:v>
                </c:pt>
                <c:pt idx="66">
                  <c:v>1.8913043478260858</c:v>
                </c:pt>
                <c:pt idx="67">
                  <c:v>1.9275362318840572</c:v>
                </c:pt>
                <c:pt idx="68">
                  <c:v>1.9637681159420279</c:v>
                </c:pt>
                <c:pt idx="69">
                  <c:v>1.999999999999998</c:v>
                </c:pt>
              </c:numCache>
            </c:numRef>
          </c:xVal>
          <c:yVal>
            <c:numRef>
              <c:f>'Linear regression'!ydata2</c:f>
              <c:numCache>
                <c:formatCode>General</c:formatCode>
                <c:ptCount val="70"/>
                <c:pt idx="0">
                  <c:v>0.15055031994771206</c:v>
                </c:pt>
                <c:pt idx="1">
                  <c:v>0.18542150165627866</c:v>
                </c:pt>
                <c:pt idx="2">
                  <c:v>0.22034289452152103</c:v>
                </c:pt>
                <c:pt idx="3">
                  <c:v>0.25531480382960697</c:v>
                </c:pt>
                <c:pt idx="4">
                  <c:v>0.29033752543646285</c:v>
                </c:pt>
                <c:pt idx="5">
                  <c:v>0.32541134544292277</c:v>
                </c:pt>
                <c:pt idx="6">
                  <c:v>0.36053653987636985</c:v>
                </c:pt>
                <c:pt idx="7">
                  <c:v>0.39571337437966203</c:v>
                </c:pt>
                <c:pt idx="8">
                  <c:v>0.43094210390808857</c:v>
                </c:pt>
                <c:pt idx="9">
                  <c:v>0.46622297243514088</c:v>
                </c:pt>
                <c:pt idx="10">
                  <c:v>0.50155621266783212</c:v>
                </c:pt>
                <c:pt idx="11">
                  <c:v>0.5369420457723173</c:v>
                </c:pt>
                <c:pt idx="12">
                  <c:v>0.57238068111053853</c:v>
                </c:pt>
                <c:pt idx="13">
                  <c:v>0.60787231598859381</c:v>
                </c:pt>
                <c:pt idx="14">
                  <c:v>0.64341713541752277</c:v>
                </c:pt>
                <c:pt idx="15">
                  <c:v>0.67901531188717124</c:v>
                </c:pt>
                <c:pt idx="16">
                  <c:v>0.7146670051537406</c:v>
                </c:pt>
                <c:pt idx="17">
                  <c:v>0.75037236204165747</c:v>
                </c:pt>
                <c:pt idx="18">
                  <c:v>0.78613151626029432</c:v>
                </c:pt>
                <c:pt idx="19">
                  <c:v>0.82194458823608385</c:v>
                </c:pt>
                <c:pt idx="20">
                  <c:v>0.85781168496051763</c:v>
                </c:pt>
                <c:pt idx="21">
                  <c:v>0.89373289985445448</c:v>
                </c:pt>
                <c:pt idx="22">
                  <c:v>0.92970831264915577</c:v>
                </c:pt>
                <c:pt idx="23">
                  <c:v>0.9657379892843837</c:v>
                </c:pt>
                <c:pt idx="24">
                  <c:v>1.0018219818238858</c:v>
                </c:pt>
                <c:pt idx="25">
                  <c:v>1.0379603283884891</c:v>
                </c:pt>
                <c:pt idx="26">
                  <c:v>1.0741530531070325</c:v>
                </c:pt>
                <c:pt idx="27">
                  <c:v>1.110400166085258</c:v>
                </c:pt>
                <c:pt idx="28">
                  <c:v>1.1467016633927787</c:v>
                </c:pt>
                <c:pt idx="29">
                  <c:v>1.1830575270681605</c:v>
                </c:pt>
                <c:pt idx="30">
                  <c:v>1.2194677251420598</c:v>
                </c:pt>
                <c:pt idx="31">
                  <c:v>1.2559322116784271</c:v>
                </c:pt>
                <c:pt idx="32">
                  <c:v>1.2924509268335733</c:v>
                </c:pt>
                <c:pt idx="33">
                  <c:v>1.329023796932951</c:v>
                </c:pt>
                <c:pt idx="34">
                  <c:v>1.3656507345654827</c:v>
                </c:pt>
                <c:pt idx="35">
                  <c:v>1.4023316386950118</c:v>
                </c:pt>
                <c:pt idx="36">
                  <c:v>1.4390663947887117</c:v>
                </c:pt>
                <c:pt idx="37">
                  <c:v>1.4758548749619447</c:v>
                </c:pt>
                <c:pt idx="38">
                  <c:v>1.5126969381392286</c:v>
                </c:pt>
                <c:pt idx="39">
                  <c:v>1.5495924302307986</c:v>
                </c:pt>
                <c:pt idx="40">
                  <c:v>1.5865411843242723</c:v>
                </c:pt>
                <c:pt idx="41">
                  <c:v>1.6235430208908705</c:v>
                </c:pt>
                <c:pt idx="42">
                  <c:v>1.6605977480056069</c:v>
                </c:pt>
                <c:pt idx="43">
                  <c:v>1.6977051615808307</c:v>
                </c:pt>
                <c:pt idx="44">
                  <c:v>1.7348650456124677</c:v>
                </c:pt>
                <c:pt idx="45">
                  <c:v>1.7720771724383229</c:v>
                </c:pt>
                <c:pt idx="46">
                  <c:v>1.8093413030076657</c:v>
                </c:pt>
                <c:pt idx="47">
                  <c:v>1.846657187161505</c:v>
                </c:pt>
                <c:pt idx="48">
                  <c:v>1.8840245639226731</c:v>
                </c:pt>
                <c:pt idx="49">
                  <c:v>1.9214431617951175</c:v>
                </c:pt>
                <c:pt idx="50">
                  <c:v>1.9589126990715107</c:v>
                </c:pt>
                <c:pt idx="51">
                  <c:v>1.9964328841485128</c:v>
                </c:pt>
                <c:pt idx="52">
                  <c:v>2.0340034158488476</c:v>
                </c:pt>
                <c:pt idx="53">
                  <c:v>2.0716239837494932</c:v>
                </c:pt>
                <c:pt idx="54">
                  <c:v>2.1092942685151059</c:v>
                </c:pt>
                <c:pt idx="55">
                  <c:v>2.1470139422360348</c:v>
                </c:pt>
                <c:pt idx="56">
                  <c:v>2.18478266877012</c:v>
                </c:pt>
                <c:pt idx="57">
                  <c:v>2.2226001040875047</c:v>
                </c:pt>
                <c:pt idx="58">
                  <c:v>2.2604658966177658</c:v>
                </c:pt>
                <c:pt idx="59">
                  <c:v>2.2983796875986116</c:v>
                </c:pt>
                <c:pt idx="60">
                  <c:v>2.3363411114254977</c:v>
                </c:pt>
                <c:pt idx="61">
                  <c:v>2.3743497960014297</c:v>
                </c:pt>
                <c:pt idx="62">
                  <c:v>2.4124053630863167</c:v>
                </c:pt>
                <c:pt idx="63">
                  <c:v>2.4505074286452477</c:v>
                </c:pt>
                <c:pt idx="64">
                  <c:v>2.4886556031950415</c:v>
                </c:pt>
                <c:pt idx="65">
                  <c:v>2.5268494921485507</c:v>
                </c:pt>
                <c:pt idx="66">
                  <c:v>2.5650886961560837</c:v>
                </c:pt>
                <c:pt idx="67">
                  <c:v>2.6033728114434682</c:v>
                </c:pt>
                <c:pt idx="68">
                  <c:v>2.6417014301462332</c:v>
                </c:pt>
                <c:pt idx="69">
                  <c:v>2.6800741406394497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07B-4555-83A4-5AC520DDFE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428488"/>
        <c:axId val="161428880"/>
      </c:scatterChart>
      <c:valAx>
        <c:axId val="161428488"/>
        <c:scaling>
          <c:orientation val="minMax"/>
          <c:max val="2"/>
          <c:min val="-0.5"/>
        </c:scaling>
        <c:delete val="0"/>
        <c:axPos val="b"/>
        <c:title>
          <c:tx>
            <c:rich>
              <a:bodyPr/>
              <a:lstStyle/>
              <a:p>
                <a:pPr>
                  <a:defRPr sz="800" b="1"/>
                </a:pPr>
                <a:r>
                  <a:rPr lang="en-US"/>
                  <a:t>Pred(Choice)</a:t>
                </a:r>
              </a:p>
            </c:rich>
          </c:tx>
          <c:overlay val="0"/>
        </c:title>
        <c:numFmt formatCode="General" sourceLinked="0"/>
        <c:majorTickMark val="cross"/>
        <c:minorTickMark val="none"/>
        <c:tickLblPos val="nextTo"/>
        <c:txPr>
          <a:bodyPr/>
          <a:lstStyle/>
          <a:p>
            <a:pPr>
              <a:defRPr sz="700"/>
            </a:pPr>
            <a:endParaRPr lang="en-US"/>
          </a:p>
        </c:txPr>
        <c:crossAx val="161428880"/>
        <c:crosses val="autoZero"/>
        <c:crossBetween val="midCat"/>
        <c:majorUnit val="0.5"/>
      </c:valAx>
      <c:valAx>
        <c:axId val="161428880"/>
        <c:scaling>
          <c:orientation val="minMax"/>
          <c:max val="2"/>
          <c:min val="-0.5"/>
        </c:scaling>
        <c:delete val="0"/>
        <c:axPos val="l"/>
        <c:title>
          <c:tx>
            <c:rich>
              <a:bodyPr/>
              <a:lstStyle/>
              <a:p>
                <a:pPr>
                  <a:defRPr sz="800" b="1"/>
                </a:pPr>
                <a:r>
                  <a:rPr lang="en-US"/>
                  <a:t>Choice</a:t>
                </a:r>
              </a:p>
            </c:rich>
          </c:tx>
          <c:overlay val="0"/>
        </c:title>
        <c:numFmt formatCode="General" sourceLinked="0"/>
        <c:majorTickMark val="cross"/>
        <c:minorTickMark val="none"/>
        <c:tickLblPos val="nextTo"/>
        <c:txPr>
          <a:bodyPr/>
          <a:lstStyle/>
          <a:p>
            <a:pPr>
              <a:defRPr sz="700"/>
            </a:pPr>
            <a:endParaRPr lang="en-US"/>
          </a:p>
        </c:txPr>
        <c:crossAx val="161428488"/>
        <c:crosses val="autoZero"/>
        <c:crossBetween val="midCat"/>
        <c:majorUnit val="0.5"/>
      </c:valAx>
      <c:spPr>
        <a:noFill/>
        <a:ln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Log!$E$117</c:f>
              <c:strCache>
                <c:ptCount val="1"/>
                <c:pt idx="0">
                  <c:v>Pred(Choice)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14"/>
          </c:marker>
          <c:xVal>
            <c:numRef>
              <c:f>Log!$D$118:$D$217</c:f>
              <c:numCache>
                <c:formatCode>General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0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0</c:v>
                </c:pt>
                <c:pt idx="34">
                  <c:v>1</c:v>
                </c:pt>
                <c:pt idx="35">
                  <c:v>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1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1</c:v>
                </c:pt>
                <c:pt idx="68">
                  <c:v>0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0</c:v>
                </c:pt>
                <c:pt idx="73">
                  <c:v>1</c:v>
                </c:pt>
                <c:pt idx="74">
                  <c:v>0</c:v>
                </c:pt>
                <c:pt idx="75">
                  <c:v>1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1</c:v>
                </c:pt>
                <c:pt idx="83">
                  <c:v>0</c:v>
                </c:pt>
                <c:pt idx="84">
                  <c:v>0</c:v>
                </c:pt>
                <c:pt idx="85">
                  <c:v>1</c:v>
                </c:pt>
                <c:pt idx="86">
                  <c:v>0</c:v>
                </c:pt>
                <c:pt idx="87">
                  <c:v>1</c:v>
                </c:pt>
                <c:pt idx="88">
                  <c:v>1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1</c:v>
                </c:pt>
                <c:pt idx="99">
                  <c:v>1</c:v>
                </c:pt>
              </c:numCache>
            </c:numRef>
          </c:xVal>
          <c:yVal>
            <c:numRef>
              <c:f>Log!$E$118:$E$217</c:f>
              <c:numCache>
                <c:formatCode>0.000</c:formatCode>
                <c:ptCount val="100"/>
                <c:pt idx="0">
                  <c:v>3.0728467586180609E-3</c:v>
                </c:pt>
                <c:pt idx="1">
                  <c:v>8.3317582360138665E-4</c:v>
                </c:pt>
                <c:pt idx="2">
                  <c:v>0.98332253199547559</c:v>
                </c:pt>
                <c:pt idx="3">
                  <c:v>0.99999989939991363</c:v>
                </c:pt>
                <c:pt idx="4">
                  <c:v>3.2377989996501496E-3</c:v>
                </c:pt>
                <c:pt idx="5">
                  <c:v>0.99999999999984412</c:v>
                </c:pt>
                <c:pt idx="6">
                  <c:v>6.0971775000273842E-2</c:v>
                </c:pt>
                <c:pt idx="7">
                  <c:v>0.88006474847539251</c:v>
                </c:pt>
                <c:pt idx="8">
                  <c:v>0.78180501800372004</c:v>
                </c:pt>
                <c:pt idx="9">
                  <c:v>1.3422411037357246E-4</c:v>
                </c:pt>
                <c:pt idx="10">
                  <c:v>2.4282962217226898E-2</c:v>
                </c:pt>
                <c:pt idx="11">
                  <c:v>0.27829490084017866</c:v>
                </c:pt>
                <c:pt idx="12">
                  <c:v>0.99999711000246139</c:v>
                </c:pt>
                <c:pt idx="13">
                  <c:v>4.7045291580417791E-5</c:v>
                </c:pt>
                <c:pt idx="14">
                  <c:v>3.3576198570297436E-2</c:v>
                </c:pt>
                <c:pt idx="15">
                  <c:v>0.99859212047129142</c:v>
                </c:pt>
                <c:pt idx="16">
                  <c:v>0.99843279877410407</c:v>
                </c:pt>
                <c:pt idx="17">
                  <c:v>4.1034913986005414E-3</c:v>
                </c:pt>
                <c:pt idx="18">
                  <c:v>2.5460030934022957E-3</c:v>
                </c:pt>
                <c:pt idx="19">
                  <c:v>3.5766289089374212E-8</c:v>
                </c:pt>
                <c:pt idx="20">
                  <c:v>4.2142308001388104E-5</c:v>
                </c:pt>
                <c:pt idx="21">
                  <c:v>6.0828755408942094E-3</c:v>
                </c:pt>
                <c:pt idx="22">
                  <c:v>1.9019476975008622E-3</c:v>
                </c:pt>
                <c:pt idx="23">
                  <c:v>5.6225513320184708E-7</c:v>
                </c:pt>
                <c:pt idx="24">
                  <c:v>0.97345418404159367</c:v>
                </c:pt>
                <c:pt idx="25">
                  <c:v>3.5717318663894924E-5</c:v>
                </c:pt>
                <c:pt idx="26">
                  <c:v>0.26940468556669062</c:v>
                </c:pt>
                <c:pt idx="27">
                  <c:v>0.57414161133381236</c:v>
                </c:pt>
                <c:pt idx="28">
                  <c:v>0.96657904935048444</c:v>
                </c:pt>
                <c:pt idx="29">
                  <c:v>0.60453816646092851</c:v>
                </c:pt>
                <c:pt idx="30">
                  <c:v>0.96248895655337341</c:v>
                </c:pt>
                <c:pt idx="31">
                  <c:v>0.99960280918568623</c:v>
                </c:pt>
                <c:pt idx="32">
                  <c:v>0.99995208659045354</c:v>
                </c:pt>
                <c:pt idx="33">
                  <c:v>1.1499456631498123E-6</c:v>
                </c:pt>
                <c:pt idx="34">
                  <c:v>0.99997011886442055</c:v>
                </c:pt>
                <c:pt idx="35">
                  <c:v>2.3821131617247405E-2</c:v>
                </c:pt>
                <c:pt idx="36">
                  <c:v>8.8097233882567627E-2</c:v>
                </c:pt>
                <c:pt idx="37">
                  <c:v>2.5519441920181338E-2</c:v>
                </c:pt>
                <c:pt idx="38">
                  <c:v>3.1518029976873039E-3</c:v>
                </c:pt>
                <c:pt idx="39">
                  <c:v>0.99989759960633351</c:v>
                </c:pt>
                <c:pt idx="40">
                  <c:v>0.98814356449341345</c:v>
                </c:pt>
                <c:pt idx="41">
                  <c:v>0.99997952669946855</c:v>
                </c:pt>
                <c:pt idx="42">
                  <c:v>9.2568707743263243E-2</c:v>
                </c:pt>
                <c:pt idx="43">
                  <c:v>0.33039663539041536</c:v>
                </c:pt>
                <c:pt idx="44">
                  <c:v>0.60366973443360472</c:v>
                </c:pt>
                <c:pt idx="45">
                  <c:v>0.99999608559363751</c:v>
                </c:pt>
                <c:pt idx="46">
                  <c:v>1.1380191839601965E-6</c:v>
                </c:pt>
                <c:pt idx="47">
                  <c:v>5.813117943388503E-5</c:v>
                </c:pt>
                <c:pt idx="48">
                  <c:v>1.1427312819730208E-6</c:v>
                </c:pt>
                <c:pt idx="49">
                  <c:v>3.2493071612904443E-4</c:v>
                </c:pt>
                <c:pt idx="50">
                  <c:v>1.5785321036855416E-3</c:v>
                </c:pt>
                <c:pt idx="51">
                  <c:v>2.8257683207143489E-2</c:v>
                </c:pt>
                <c:pt idx="52">
                  <c:v>0.11007473119553463</c:v>
                </c:pt>
                <c:pt idx="53">
                  <c:v>0.99942569721737762</c:v>
                </c:pt>
                <c:pt idx="54">
                  <c:v>0.99997454772140859</c:v>
                </c:pt>
                <c:pt idx="55">
                  <c:v>0.79058341761188278</c:v>
                </c:pt>
                <c:pt idx="56">
                  <c:v>0.99995883583088663</c:v>
                </c:pt>
                <c:pt idx="57">
                  <c:v>0.95749218041922357</c:v>
                </c:pt>
                <c:pt idx="58">
                  <c:v>3.5849086283622332E-5</c:v>
                </c:pt>
                <c:pt idx="59">
                  <c:v>1.6970680830018087E-4</c:v>
                </c:pt>
                <c:pt idx="60">
                  <c:v>1.507000087187565E-2</c:v>
                </c:pt>
                <c:pt idx="61">
                  <c:v>0.15899813068454363</c:v>
                </c:pt>
                <c:pt idx="62">
                  <c:v>4.1391490327685402E-7</c:v>
                </c:pt>
                <c:pt idx="63">
                  <c:v>0.99998383550455761</c:v>
                </c:pt>
                <c:pt idx="64">
                  <c:v>2.8124574012525383E-2</c:v>
                </c:pt>
                <c:pt idx="65">
                  <c:v>0.93223079997677438</c:v>
                </c:pt>
                <c:pt idx="66">
                  <c:v>1.7910542396217491E-2</c:v>
                </c:pt>
                <c:pt idx="67">
                  <c:v>0.99999908605007104</c:v>
                </c:pt>
                <c:pt idx="68">
                  <c:v>0.76596313050959652</c:v>
                </c:pt>
                <c:pt idx="69">
                  <c:v>0.850469367791581</c:v>
                </c:pt>
                <c:pt idx="70">
                  <c:v>0.99766440701404602</c:v>
                </c:pt>
                <c:pt idx="71">
                  <c:v>0.99976548138274457</c:v>
                </c:pt>
                <c:pt idx="72">
                  <c:v>0.66221195370931374</c:v>
                </c:pt>
                <c:pt idx="73">
                  <c:v>0.91857805521534119</c:v>
                </c:pt>
                <c:pt idx="74">
                  <c:v>0.34155094215103343</c:v>
                </c:pt>
                <c:pt idx="75">
                  <c:v>0.87565313221319019</c:v>
                </c:pt>
                <c:pt idx="76">
                  <c:v>0.99896364302072949</c:v>
                </c:pt>
                <c:pt idx="77">
                  <c:v>4.3612095049245792E-3</c:v>
                </c:pt>
                <c:pt idx="78">
                  <c:v>0.56991744714133352</c:v>
                </c:pt>
                <c:pt idx="79">
                  <c:v>0.33218554898472163</c:v>
                </c:pt>
                <c:pt idx="80">
                  <c:v>1.4233189086870838E-5</c:v>
                </c:pt>
                <c:pt idx="81">
                  <c:v>5.1969971156349561E-4</c:v>
                </c:pt>
                <c:pt idx="82">
                  <c:v>0.58273769594188696</c:v>
                </c:pt>
                <c:pt idx="83">
                  <c:v>1.3338086085350755E-6</c:v>
                </c:pt>
                <c:pt idx="84">
                  <c:v>2.7430630328069156E-4</c:v>
                </c:pt>
                <c:pt idx="85">
                  <c:v>0.99999999620052515</c:v>
                </c:pt>
                <c:pt idx="86">
                  <c:v>2.2098709156490562E-3</c:v>
                </c:pt>
                <c:pt idx="87">
                  <c:v>0.99461281429357873</c:v>
                </c:pt>
                <c:pt idx="88">
                  <c:v>0.99972658054349073</c:v>
                </c:pt>
                <c:pt idx="89">
                  <c:v>3.4340735474919962E-2</c:v>
                </c:pt>
                <c:pt idx="90">
                  <c:v>6.1219066205585424E-4</c:v>
                </c:pt>
                <c:pt idx="91">
                  <c:v>1.1299420083932465E-5</c:v>
                </c:pt>
                <c:pt idx="92">
                  <c:v>0.9999999887426072</c:v>
                </c:pt>
                <c:pt idx="93">
                  <c:v>0.95191776499881808</c:v>
                </c:pt>
                <c:pt idx="94">
                  <c:v>0.54064659865488396</c:v>
                </c:pt>
                <c:pt idx="95">
                  <c:v>2.0564363102362126E-3</c:v>
                </c:pt>
                <c:pt idx="96">
                  <c:v>2.0056515129308017E-5</c:v>
                </c:pt>
                <c:pt idx="97">
                  <c:v>2.6234617939460423E-3</c:v>
                </c:pt>
                <c:pt idx="98">
                  <c:v>0.96344153147858091</c:v>
                </c:pt>
                <c:pt idx="99">
                  <c:v>0.9999430203832177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F27-40B9-8850-05C15226C0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6700296"/>
        <c:axId val="226700688"/>
      </c:scatterChart>
      <c:valAx>
        <c:axId val="226700296"/>
        <c:scaling>
          <c:orientation val="minMax"/>
          <c:max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Observed Choices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26700688"/>
        <c:crosses val="autoZero"/>
        <c:crossBetween val="midCat"/>
        <c:majorUnit val="1"/>
      </c:valAx>
      <c:valAx>
        <c:axId val="226700688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Predicted</a:t>
                </a:r>
              </a:p>
            </c:rich>
          </c:tx>
          <c:overlay val="0"/>
        </c:title>
        <c:numFmt formatCode="0.000" sourceLinked="1"/>
        <c:majorTickMark val="out"/>
        <c:minorTickMark val="none"/>
        <c:tickLblPos val="nextTo"/>
        <c:crossAx val="226700296"/>
        <c:crosses val="autoZero"/>
        <c:crossBetween val="midCat"/>
        <c:majorUnit val="0.5"/>
      </c:valAx>
    </c:plotArea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10:27:42.994" idx="1">
    <p:pos x="4152" y="756"/>
    <p:text>ordinal least square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10:40:03.010" idx="2">
    <p:pos x="942" y="150"/>
    <p:text>two cluster is the best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10:50:58.305" idx="3">
    <p:pos x="10" y="10"/>
    <p:text>introduce link function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11:00:33.552" idx="4">
    <p:pos x="10" y="10"/>
    <p:text>因为rank都是正数，所以随着rank继续，XBeta分值会持续增加，购买概率也相应增加</p:text>
    <p:extLst>
      <p:ext uri="{C676402C-5697-4E1C-873F-D02D1690AC5C}">
        <p15:threadingInfo xmlns:p15="http://schemas.microsoft.com/office/powerpoint/2012/main" timeZoneBias="420"/>
      </p:ext>
    </p:extLst>
  </p:cm>
  <p:cm authorId="1" dt="2019-03-26T11:04:46.108" idx="6">
    <p:pos x="106" y="106"/>
    <p:text>p/(1-p) [0,+inf]
ln(p/(1-p)) = [-inf,+inf]</p:text>
    <p:extLst mod="1">
      <p:ext uri="{C676402C-5697-4E1C-873F-D02D1690AC5C}">
        <p15:threadingInfo xmlns:p15="http://schemas.microsoft.com/office/powerpoint/2012/main" timeZoneBias="4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56127-8C03-4FFA-8124-147FCD43691F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74C84-9D79-47DE-A241-F6B4C5A74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81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A3B2B-6F56-4A64-9DC7-E100F8A6D25F}" type="datetimeFigureOut">
              <a:rPr lang="en-US" smtClean="0"/>
              <a:pPr/>
              <a:t>5/1/2019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A7872-CF7E-4421-B20E-4A46CECF83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83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analysisfactor.com/concepts-you-need-to-understand-to-run-a-mixed-or-multilevel-model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5A7872-CF7E-4421-B20E-4A46CECF835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688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A48D5B2-3283-4BA4-9E5B-1381A40FF6F3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Pred</a:t>
            </a:r>
            <a:r>
              <a:rPr lang="en-US" dirty="0"/>
              <a:t>(Choice) refers the predicted value by using the RHS of OLS.</a:t>
            </a:r>
          </a:p>
        </p:txBody>
      </p:sp>
    </p:spTree>
    <p:extLst>
      <p:ext uri="{BB962C8B-B14F-4D97-AF65-F5344CB8AC3E}">
        <p14:creationId xmlns:p14="http://schemas.microsoft.com/office/powerpoint/2010/main" val="1785698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1253678-9B17-4DAC-937B-D943F2FE9263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37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1253678-9B17-4DAC-937B-D943F2FE9263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30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95C980A-1AA3-478C-823F-E1531E983C8E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7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AE621D7-6AE9-4FD4-A18B-B09B03C02872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04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60129F64-6324-41E5-AA9D-5A0253E19481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18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3E74E6C-72FD-4DF3-A133-9E63E8AB4B0B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ncepts you Need to Understand to Run a Mixed or Multilevel Model"/>
              </a:rPr>
              <a:t>Deviance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measure of goodness of fit of a generalized linear model. Or rather, it’s a measure of badness of fit–higher numbers indicate worse fit.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null deviance shows how well the response variable is predicted by a model that includes only the intercept (grand mean).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example, we have a value of 43.9 on 31 degrees of freedom. Including the independent variables (weight and displacement) decreased the deviance to 21.4 points on 29 degrees of freedom, a significant reduction in deviance.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40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977D56E-ED96-459A-95F6-B0077B799BBB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3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44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them practice</a:t>
            </a:r>
            <a:r>
              <a:rPr lang="en-US" baseline="0" dirty="0"/>
              <a:t> this in Class…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A7872-CF7E-4421-B20E-4A46CECF835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36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A7872-CF7E-4421-B20E-4A46CECF835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46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ADCB72C-1547-4093-AF7F-7F61FEDCC5D7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79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9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6C91EAB-15DE-4CE9-95C3-833B11370969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424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68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D555F0B-39EB-4F9E-8FCC-E192362B13E7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3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21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48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 email has limited value</a:t>
            </a:r>
          </a:p>
        </p:txBody>
      </p:sp>
    </p:spTree>
    <p:extLst>
      <p:ext uri="{BB962C8B-B14F-4D97-AF65-F5344CB8AC3E}">
        <p14:creationId xmlns:p14="http://schemas.microsoft.com/office/powerpoint/2010/main" val="19362440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300"/>
              <a:t>© Sachin Gupta 2000</a:t>
            </a: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6784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27090B8-AAC8-4263-BD3D-AD1236C3D0EF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842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7BE89C-395A-4E59-9A14-41419F8343D8}" type="slidenum">
              <a:rPr lang="ko-KR" altLang="en-US"/>
              <a:pPr/>
              <a:t>45</a:t>
            </a:fld>
            <a:endParaRPr lang="en-US" altLang="ko-KR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Research firms send a team of auditors to a sample of store which represent major geographic areas all over the States every two months.</a:t>
            </a:r>
          </a:p>
          <a:p>
            <a:r>
              <a:rPr lang="en-US" altLang="ko-KR" dirty="0">
                <a:ea typeface="굴림" pitchFamily="50" charset="-127"/>
              </a:rPr>
              <a:t>They collect information on the sales / selling prices / retailer support (shelf space allocations) etc.</a:t>
            </a:r>
          </a:p>
          <a:p>
            <a:endParaRPr lang="en-US" altLang="ko-KR" dirty="0">
              <a:ea typeface="굴림" pitchFamily="50" charset="-127"/>
            </a:endParaRPr>
          </a:p>
          <a:p>
            <a:r>
              <a:rPr lang="en-US" altLang="ko-KR" dirty="0">
                <a:ea typeface="굴림" pitchFamily="50" charset="-127"/>
              </a:rPr>
              <a:t>This data set covers Grocery product / Drugs / Alcoholic beverages.</a:t>
            </a:r>
          </a:p>
          <a:p>
            <a:endParaRPr lang="en-US" altLang="ko-KR" dirty="0">
              <a:ea typeface="굴림" pitchFamily="50" charset="-127"/>
            </a:endParaRPr>
          </a:p>
          <a:p>
            <a:r>
              <a:rPr lang="en-US" altLang="ko-KR" dirty="0">
                <a:ea typeface="굴림" pitchFamily="50" charset="-127"/>
              </a:rPr>
              <a:t>Using this they what can we do?</a:t>
            </a:r>
          </a:p>
          <a:p>
            <a:r>
              <a:rPr lang="en-US" altLang="ko-KR" dirty="0">
                <a:ea typeface="굴림" pitchFamily="50" charset="-127"/>
              </a:rPr>
              <a:t>We can monitor the changes in market shares, how retailers are doing etc.</a:t>
            </a:r>
          </a:p>
          <a:p>
            <a:endParaRPr lang="en-US" altLang="ko-KR" dirty="0">
              <a:ea typeface="굴림" pitchFamily="50" charset="-127"/>
            </a:endParaRPr>
          </a:p>
          <a:p>
            <a:r>
              <a:rPr lang="en-US" altLang="ko-KR" dirty="0">
                <a:ea typeface="굴림" pitchFamily="50" charset="-127"/>
              </a:rPr>
              <a:t>Disadvantage: </a:t>
            </a:r>
          </a:p>
          <a:p>
            <a:r>
              <a:rPr lang="en-US" altLang="ko-KR" dirty="0">
                <a:ea typeface="굴림" pitchFamily="50" charset="-127"/>
              </a:rPr>
              <a:t>This data set is not individual level.</a:t>
            </a:r>
          </a:p>
          <a:p>
            <a:r>
              <a:rPr lang="en-US" altLang="ko-KR" dirty="0">
                <a:ea typeface="굴림" pitchFamily="50" charset="-127"/>
              </a:rPr>
              <a:t>We don’t know </a:t>
            </a:r>
          </a:p>
          <a:p>
            <a:r>
              <a:rPr lang="en-US" altLang="ko-KR" dirty="0">
                <a:ea typeface="굴림" pitchFamily="50" charset="-127"/>
              </a:rPr>
              <a:t>1) who bought </a:t>
            </a:r>
          </a:p>
          <a:p>
            <a:r>
              <a:rPr lang="en-US" altLang="ko-KR" dirty="0">
                <a:ea typeface="굴림" pitchFamily="50" charset="-127"/>
              </a:rPr>
              <a:t>2) how frequently they bought </a:t>
            </a:r>
          </a:p>
          <a:p>
            <a:r>
              <a:rPr lang="en-US" altLang="ko-KR" dirty="0">
                <a:ea typeface="굴림" pitchFamily="50" charset="-127"/>
              </a:rPr>
              <a:t>3) whether the seeming stability of market shares reflects stable purchasing patterns or great deal of switching back and forth</a:t>
            </a:r>
          </a:p>
          <a:p>
            <a:endParaRPr lang="en-US" altLang="ko-KR" dirty="0">
              <a:ea typeface="굴림" pitchFamily="50" charset="-127"/>
            </a:endParaRPr>
          </a:p>
          <a:p>
            <a:endParaRPr lang="en-US" altLang="ko-KR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852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96B72B3-9152-4221-8849-79BF74309268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210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7BE89C-395A-4E59-9A14-41419F8343D8}" type="slidenum">
              <a:rPr lang="ko-KR" altLang="en-US"/>
              <a:pPr/>
              <a:t>46</a:t>
            </a:fld>
            <a:endParaRPr lang="en-US" altLang="ko-KR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Assuming</a:t>
            </a:r>
            <a:r>
              <a:rPr lang="en-US" altLang="ko-KR" baseline="0" dirty="0">
                <a:ea typeface="굴림" pitchFamily="50" charset="-127"/>
              </a:rPr>
              <a:t> only two companies in this Yogurt market. What is market share in Week 1? Who is Market Leader?</a:t>
            </a:r>
          </a:p>
          <a:p>
            <a:r>
              <a:rPr lang="en-US" altLang="ko-KR" baseline="0" dirty="0">
                <a:ea typeface="굴림" pitchFamily="50" charset="-127"/>
              </a:rPr>
              <a:t>Sales are function of what?</a:t>
            </a:r>
          </a:p>
          <a:p>
            <a:r>
              <a:rPr lang="en-US" altLang="ko-KR" baseline="0" dirty="0">
                <a:ea typeface="굴림" pitchFamily="50" charset="-127"/>
              </a:rPr>
              <a:t>Deep discounting strategy by </a:t>
            </a:r>
            <a:r>
              <a:rPr lang="en-US" altLang="ko-KR" baseline="0" dirty="0" err="1">
                <a:ea typeface="굴림" pitchFamily="50" charset="-127"/>
              </a:rPr>
              <a:t>Dannon</a:t>
            </a:r>
            <a:r>
              <a:rPr lang="en-US" altLang="ko-KR" baseline="0" dirty="0">
                <a:ea typeface="굴림" pitchFamily="50" charset="-127"/>
              </a:rPr>
              <a:t> decreases the market share.</a:t>
            </a:r>
          </a:p>
          <a:p>
            <a:endParaRPr lang="en-US" altLang="ko-KR" baseline="0" dirty="0">
              <a:ea typeface="굴림" pitchFamily="50" charset="-127"/>
            </a:endParaRPr>
          </a:p>
          <a:p>
            <a:endParaRPr lang="en-US" altLang="ko-KR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40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391522-C39E-44D1-B1EE-E1F62FCA7913}" type="slidenum">
              <a:rPr lang="ko-KR" altLang="en-US"/>
              <a:pPr/>
              <a:t>47</a:t>
            </a:fld>
            <a:endParaRPr lang="en-US" altLang="ko-KR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NPD Home Testing Institute Consumer Panel: </a:t>
            </a:r>
          </a:p>
          <a:p>
            <a:r>
              <a:rPr lang="en-US" altLang="ko-KR" dirty="0">
                <a:ea typeface="굴림" pitchFamily="50" charset="-127"/>
              </a:rPr>
              <a:t>uses mail, phone, or internet. </a:t>
            </a:r>
          </a:p>
          <a:p>
            <a:r>
              <a:rPr lang="en-US" altLang="ko-KR" dirty="0">
                <a:ea typeface="굴림" pitchFamily="50" charset="-127"/>
              </a:rPr>
              <a:t>400,000HHs</a:t>
            </a:r>
          </a:p>
          <a:p>
            <a:r>
              <a:rPr lang="en-US" altLang="ko-KR" dirty="0">
                <a:ea typeface="굴림" pitchFamily="50" charset="-127"/>
              </a:rPr>
              <a:t>Advantages</a:t>
            </a:r>
          </a:p>
          <a:p>
            <a:r>
              <a:rPr lang="en-US" altLang="ko-KR" dirty="0">
                <a:ea typeface="굴림" pitchFamily="50" charset="-127"/>
              </a:rPr>
              <a:t>Its ability to measure changes in the behavior of individuals</a:t>
            </a:r>
          </a:p>
          <a:p>
            <a:r>
              <a:rPr lang="en-US" altLang="ko-KR" dirty="0">
                <a:ea typeface="굴림" pitchFamily="50" charset="-127"/>
              </a:rPr>
              <a:t>Brand choice or purchasing behaviors and individual characteristics</a:t>
            </a:r>
          </a:p>
          <a:p>
            <a:r>
              <a:rPr lang="en-US" altLang="ko-KR" dirty="0">
                <a:ea typeface="굴림" pitchFamily="50" charset="-127"/>
              </a:rPr>
              <a:t>Brand switching rates</a:t>
            </a:r>
          </a:p>
          <a:p>
            <a:r>
              <a:rPr lang="en-US" altLang="ko-KR" dirty="0">
                <a:ea typeface="굴림" pitchFamily="50" charset="-127"/>
              </a:rPr>
              <a:t>Continuous purchase panel -&gt; quasi-experiment  </a:t>
            </a:r>
            <a:r>
              <a:rPr lang="en-US" altLang="ko-KR" dirty="0" err="1">
                <a:ea typeface="굴림" pitchFamily="50" charset="-127"/>
              </a:rPr>
              <a:t>eg</a:t>
            </a:r>
            <a:r>
              <a:rPr lang="en-US" altLang="ko-KR" dirty="0">
                <a:ea typeface="굴림" pitchFamily="50" charset="-127"/>
              </a:rPr>
              <a:t>. </a:t>
            </a:r>
            <a:r>
              <a:rPr lang="en-US" altLang="ko-KR" dirty="0" err="1">
                <a:ea typeface="굴림" pitchFamily="50" charset="-127"/>
              </a:rPr>
              <a:t>Walmart</a:t>
            </a:r>
            <a:r>
              <a:rPr lang="en-US" altLang="ko-KR" dirty="0">
                <a:ea typeface="굴림" pitchFamily="50" charset="-127"/>
              </a:rPr>
              <a:t> supercenter entry</a:t>
            </a:r>
          </a:p>
          <a:p>
            <a:r>
              <a:rPr lang="en-US" altLang="ko-KR" dirty="0">
                <a:ea typeface="굴림" pitchFamily="50" charset="-127"/>
              </a:rPr>
              <a:t>Limitations</a:t>
            </a:r>
          </a:p>
          <a:p>
            <a:r>
              <a:rPr lang="en-US" altLang="ko-KR" dirty="0">
                <a:ea typeface="굴림" pitchFamily="50" charset="-127"/>
              </a:rPr>
              <a:t>Selection bias. For example, let’s say you are super-busy professional and some MR company contact you to ask if you want to join the panel. A super busy professional don’t have strong incentive to join panel. So, finally recruited panel may lack this group of people.</a:t>
            </a:r>
          </a:p>
          <a:p>
            <a:r>
              <a:rPr lang="en-US" altLang="ko-KR" dirty="0">
                <a:ea typeface="굴림" pitchFamily="50" charset="-127"/>
              </a:rPr>
              <a:t>Lack of representativeness</a:t>
            </a:r>
          </a:p>
          <a:p>
            <a:r>
              <a:rPr lang="en-US" altLang="ko-KR" dirty="0">
                <a:ea typeface="굴림" pitchFamily="50" charset="-127"/>
              </a:rPr>
              <a:t>Mortality effect</a:t>
            </a:r>
          </a:p>
          <a:p>
            <a:r>
              <a:rPr lang="en-US" altLang="ko-KR" dirty="0">
                <a:ea typeface="굴림" pitchFamily="50" charset="-127"/>
              </a:rPr>
              <a:t>Panel is meaningful since it records of purchase activity by the same people over time.</a:t>
            </a:r>
          </a:p>
          <a:p>
            <a:r>
              <a:rPr lang="en-US" altLang="ko-KR" dirty="0">
                <a:ea typeface="굴림" pitchFamily="50" charset="-127"/>
              </a:rPr>
              <a:t>If members drop out, we cannot draw the information which we wanted.</a:t>
            </a:r>
          </a:p>
          <a:p>
            <a:r>
              <a:rPr lang="en-US" altLang="ko-KR" dirty="0">
                <a:ea typeface="굴림" pitchFamily="50" charset="-127"/>
              </a:rPr>
              <a:t>Unusual levels of purchasing because of the novelty of the reporting responsibility -&gt; first month report discarded</a:t>
            </a:r>
          </a:p>
        </p:txBody>
      </p:sp>
    </p:spTree>
    <p:extLst>
      <p:ext uri="{BB962C8B-B14F-4D97-AF65-F5344CB8AC3E}">
        <p14:creationId xmlns:p14="http://schemas.microsoft.com/office/powerpoint/2010/main" val="2807679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961214-F12D-4810-9778-4C188AA4D6C2}" type="slidenum">
              <a:rPr lang="ko-KR" altLang="en-US"/>
              <a:pPr/>
              <a:t>48</a:t>
            </a:fld>
            <a:endParaRPr lang="en-US" altLang="ko-KR"/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endParaRPr lang="en-US" altLang="ko-KR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7941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62DA2F-2824-4BE2-BA74-1DF090B5A29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71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revisit to Bernie’s problem!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62DA2F-2824-4BE2-BA74-1DF090B5A29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78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of all, the higher</a:t>
            </a:r>
            <a:r>
              <a:rPr lang="en-US" baseline="0" dirty="0"/>
              <a:t> value in model selection heuristics means better solution. </a:t>
            </a:r>
            <a:r>
              <a:rPr lang="en-US" dirty="0"/>
              <a:t>For Unconstrained</a:t>
            </a:r>
            <a:r>
              <a:rPr lang="en-US" baseline="0" dirty="0"/>
              <a:t> model, 2 Segment is the best solution. For common Factors, … However, overall 2 segment solution of the Distinctive factors model is the best solution.</a:t>
            </a: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62DA2F-2824-4BE2-BA74-1DF090B5A29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45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522BCE6-DDC6-4495-80E2-38C235CE53B3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05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BE0D356-C4A7-4261-B672-88D47B5C6275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95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3CCC4F1-CA77-44FD-B230-49EAB6CCC94D}" type="slidenum">
              <a:rPr lang="en-US" sz="2400">
                <a:solidFill>
                  <a:srgbClr val="000000"/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83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E733-A634-4D06-9E4E-0F5C13C343D0}" type="datetimeFigureOut">
              <a:rPr lang="en-US" smtClean="0"/>
              <a:pPr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E733-A634-4D06-9E4E-0F5C13C343D0}" type="datetimeFigureOut">
              <a:rPr lang="en-US" smtClean="0"/>
              <a:pPr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E733-A634-4D06-9E4E-0F5C13C343D0}" type="datetimeFigureOut">
              <a:rPr lang="en-US" smtClean="0"/>
              <a:pPr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15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827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957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668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797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709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106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265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E733-A634-4D06-9E4E-0F5C13C343D0}" type="datetimeFigureOut">
              <a:rPr lang="en-US" smtClean="0"/>
              <a:pPr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0500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126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67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C:\Documents and Settings\aeckert\Desktop\SlideMaster4.jpg"/>
          <p:cNvPicPr>
            <a:picLocks noChangeAspect="1" noChangeArrowheads="1"/>
          </p:cNvPicPr>
          <p:nvPr userDrawn="1"/>
        </p:nvPicPr>
        <p:blipFill>
          <a:blip r:embed="rId2" cstate="print"/>
          <a:srcRect r="28333" b="11111"/>
          <a:stretch>
            <a:fillRect/>
          </a:stretch>
        </p:blipFill>
        <p:spPr bwMode="auto">
          <a:xfrm>
            <a:off x="0" y="0"/>
            <a:ext cx="6553200" cy="6096000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2743200"/>
            <a:ext cx="7772400" cy="7620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828800" y="3581400"/>
            <a:ext cx="6553200" cy="190500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4891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5218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662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1256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9437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3733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716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E733-A634-4D06-9E4E-0F5C13C343D0}" type="datetimeFigureOut">
              <a:rPr lang="en-US" smtClean="0"/>
              <a:pPr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1465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8650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2427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1264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35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E733-A634-4D06-9E4E-0F5C13C343D0}" type="datetimeFigureOut">
              <a:rPr lang="en-US" smtClean="0"/>
              <a:pPr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E733-A634-4D06-9E4E-0F5C13C343D0}" type="datetimeFigureOut">
              <a:rPr lang="en-US" smtClean="0"/>
              <a:pPr/>
              <a:t>5/1/2019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E733-A634-4D06-9E4E-0F5C13C343D0}" type="datetimeFigureOut">
              <a:rPr lang="en-US" smtClean="0"/>
              <a:pPr/>
              <a:t>5/1/2019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E733-A634-4D06-9E4E-0F5C13C343D0}" type="datetimeFigureOut">
              <a:rPr lang="en-US" smtClean="0"/>
              <a:pPr/>
              <a:t>5/1/2019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E733-A634-4D06-9E4E-0F5C13C343D0}" type="datetimeFigureOut">
              <a:rPr lang="en-US" smtClean="0"/>
              <a:pPr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CE733-A634-4D06-9E4E-0F5C13C343D0}" type="datetimeFigureOut">
              <a:rPr lang="en-US" smtClean="0"/>
              <a:pPr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09CE733-A634-4D06-9E4E-0F5C13C343D0}" type="datetimeFigureOut">
              <a:rPr lang="en-US" smtClean="0"/>
              <a:pPr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788D931-68E2-46D6-8C01-322D4482618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123BB28-E174-4B64-9BF6-07D309446C9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5/1/2019</a:t>
            </a:fld>
            <a:endParaRPr lang="en-US">
              <a:solidFill>
                <a:prstClr val="black">
                  <a:tint val="75000"/>
                </a:prstClr>
              </a:solidFill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BC4A215-6BFD-4E2F-9E55-234A764A91F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Times New Roman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07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50C09-8C47-48D3-BAFB-87F28A1C40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D7001-84D8-43F1-8A7D-B5EFBA5EF5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1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5" Type="http://schemas.openxmlformats.org/officeDocument/2006/relationships/image" Target="../media/image150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chive.ics.uci.edu/ml/datasets/bank+marketing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riworldwide.com/en-U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ackground_UpperLtR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10" descr="ASUWPC_3C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84" y="304284"/>
            <a:ext cx="2396704" cy="55646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900" y="1676400"/>
            <a:ext cx="7696200" cy="106680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Eras Medium ITC" pitchFamily="34" charset="0"/>
              </a:rPr>
              <a:t>Logit Regressions</a:t>
            </a:r>
          </a:p>
          <a:p>
            <a:pPr algn="ctr"/>
            <a:r>
              <a:rPr lang="en-US" sz="3600" b="1" dirty="0">
                <a:solidFill>
                  <a:schemeClr val="tx1"/>
                </a:solidFill>
                <a:latin typeface="Eras Medium ITC" pitchFamily="34" charset="0"/>
              </a:rPr>
              <a:t>(For Discrete Dependent Variable)</a:t>
            </a:r>
          </a:p>
        </p:txBody>
      </p:sp>
    </p:spTree>
    <p:extLst>
      <p:ext uri="{BB962C8B-B14F-4D97-AF65-F5344CB8AC3E}">
        <p14:creationId xmlns:p14="http://schemas.microsoft.com/office/powerpoint/2010/main" val="226883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85728"/>
            <a:ext cx="8839201" cy="1238272"/>
          </a:xfrm>
        </p:spPr>
        <p:txBody>
          <a:bodyPr>
            <a:noAutofit/>
          </a:bodyPr>
          <a:lstStyle/>
          <a:p>
            <a:r>
              <a:rPr lang="en-US" sz="3600" b="1" dirty="0">
                <a:effectLst/>
              </a:rPr>
              <a:t>The Proposed Models: Model Selection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4724400"/>
            <a:ext cx="7543800" cy="533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K=2 has been selected (Note: Select Lower values in DIC and BIC).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8A9E9-CABF-40EA-AD60-F59542DE86E2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685800" y="2438400"/>
          <a:ext cx="7391401" cy="1600200"/>
        </p:xfrm>
        <a:graphic>
          <a:graphicData uri="http://schemas.openxmlformats.org/drawingml/2006/table">
            <a:tbl>
              <a:tblPr/>
              <a:tblGrid>
                <a:gridCol w="1435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1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1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1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1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1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2000">
                        <a:latin typeface="Calibri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K=1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K=2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K=3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K=4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K=5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DIC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2480.1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2291.7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2299.8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2339.2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2408.5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BIC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2522.8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2429.7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2473.1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2500.7</a:t>
                      </a:r>
                      <a:endParaRPr lang="en-US" sz="20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2682.4</a:t>
                      </a:r>
                      <a:endParaRPr lang="en-US" sz="20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363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8A9E9-CABF-40EA-AD60-F59542DE86E2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그림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447800"/>
            <a:ext cx="6096000" cy="480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228600" y="0"/>
            <a:ext cx="8308670" cy="1066800"/>
          </a:xfrm>
          <a:prstGeom prst="rect">
            <a:avLst/>
          </a:prstGeom>
          <a:solidFill>
            <a:schemeClr val="bg1"/>
          </a:solidFill>
        </p:spPr>
        <p:txBody>
          <a:bodyPr vert="horz" rtlCol="0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b="0" kern="1200" spc="100">
                <a:ln w="18000">
                  <a:noFill/>
                  <a:prstDash val="solid"/>
                </a:ln>
                <a:solidFill>
                  <a:schemeClr val="tx1"/>
                </a:solidFill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en-US" sz="2400" b="1" dirty="0"/>
              <a:t>MDS Mapping based the estimated correlation matrix</a:t>
            </a:r>
            <a:endParaRPr lang="en-US" sz="2400" dirty="0"/>
          </a:p>
        </p:txBody>
      </p:sp>
      <p:sp>
        <p:nvSpPr>
          <p:cNvPr id="6" name="타원 5"/>
          <p:cNvSpPr/>
          <p:nvPr/>
        </p:nvSpPr>
        <p:spPr>
          <a:xfrm>
            <a:off x="2133600" y="3048000"/>
            <a:ext cx="2819400" cy="2667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4191000"/>
            <a:ext cx="1600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Foreign Brands</a:t>
            </a:r>
          </a:p>
        </p:txBody>
      </p:sp>
      <p:sp>
        <p:nvSpPr>
          <p:cNvPr id="8" name="타원 7"/>
          <p:cNvSpPr/>
          <p:nvPr/>
        </p:nvSpPr>
        <p:spPr>
          <a:xfrm>
            <a:off x="5715000" y="2667000"/>
            <a:ext cx="1676400" cy="1524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8400" y="4267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GM Brands</a:t>
            </a:r>
          </a:p>
        </p:txBody>
      </p:sp>
    </p:spTree>
    <p:extLst>
      <p:ext uri="{BB962C8B-B14F-4D97-AF65-F5344CB8AC3E}">
        <p14:creationId xmlns:p14="http://schemas.microsoft.com/office/powerpoint/2010/main" val="4021497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8A9E9-CABF-40EA-AD60-F59542DE86E2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685800" y="914400"/>
          <a:ext cx="7848600" cy="5557839"/>
        </p:xfrm>
        <a:graphic>
          <a:graphicData uri="http://schemas.openxmlformats.org/drawingml/2006/table">
            <a:tbl>
              <a:tblPr/>
              <a:tblGrid>
                <a:gridCol w="95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0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78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78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38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Measures</a:t>
                      </a:r>
                      <a:endParaRPr lang="en-US" sz="14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Two Holdout Brands</a:t>
                      </a:r>
                      <a:endParaRPr lang="en-US" sz="14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Aggregate Logistic Regression</a:t>
                      </a:r>
                      <a:endParaRPr lang="en-US" sz="14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Aggregate Stepwise Logistic Regression </a:t>
                      </a:r>
                      <a:endParaRPr lang="en-US" sz="14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Bayesian Multivariate Probit Regression </a:t>
                      </a:r>
                      <a:endParaRPr lang="en-US" sz="14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Multivarite Probit Mixture model (without Variable Selection)</a:t>
                      </a:r>
                      <a:endParaRPr lang="en-US" sz="14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The Proposed Model</a:t>
                      </a:r>
                      <a:endParaRPr lang="en-US" sz="14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2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Choice Hit Rate</a:t>
                      </a:r>
                      <a:endParaRPr lang="en-US" sz="14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GMC Yukon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Choice Prediction</a:t>
                      </a:r>
                      <a:endParaRPr lang="en-US" sz="14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57%</a:t>
                      </a:r>
                      <a:endParaRPr lang="en-US" sz="16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57%</a:t>
                      </a:r>
                      <a:endParaRPr lang="en-US" sz="16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56%</a:t>
                      </a:r>
                      <a:endParaRPr lang="en-US" sz="16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57%</a:t>
                      </a:r>
                      <a:endParaRPr lang="en-US" sz="16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64%*</a:t>
                      </a:r>
                      <a:endParaRPr lang="en-US" sz="16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Ford Expedition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Choice Prediction</a:t>
                      </a:r>
                      <a:endParaRPr lang="en-US" sz="14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66%</a:t>
                      </a:r>
                      <a:endParaRPr lang="en-US" sz="16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66%</a:t>
                      </a:r>
                      <a:endParaRPr lang="en-US" sz="16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66%</a:t>
                      </a:r>
                      <a:endParaRPr lang="en-US" sz="16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66%</a:t>
                      </a:r>
                      <a:endParaRPr lang="en-US" sz="16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70%*</a:t>
                      </a:r>
                      <a:endParaRPr lang="en-US" sz="16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202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Jaccard Similarity Index</a:t>
                      </a:r>
                      <a:endParaRPr lang="en-US" sz="14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GMC Yukon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Choice Prediction</a:t>
                      </a:r>
                      <a:endParaRPr lang="en-US" sz="14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36%</a:t>
                      </a:r>
                      <a:endParaRPr lang="en-US" sz="16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35%</a:t>
                      </a:r>
                      <a:endParaRPr lang="en-US" sz="16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35%</a:t>
                      </a:r>
                      <a:endParaRPr lang="en-US" sz="16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36%</a:t>
                      </a:r>
                      <a:endParaRPr lang="en-US" sz="16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50%*</a:t>
                      </a:r>
                      <a:endParaRPr lang="en-US" sz="16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2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Ford Expedition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Choice Prediction</a:t>
                      </a:r>
                      <a:endParaRPr lang="en-US" sz="14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31%</a:t>
                      </a:r>
                      <a:endParaRPr lang="en-US" sz="16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31%</a:t>
                      </a:r>
                      <a:endParaRPr lang="en-US" sz="16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32%</a:t>
                      </a:r>
                      <a:endParaRPr lang="en-US" sz="160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34%</a:t>
                      </a:r>
                      <a:endParaRPr lang="en-US" sz="16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43%*</a:t>
                      </a:r>
                      <a:endParaRPr lang="en-US" sz="1600" dirty="0">
                        <a:latin typeface="Calibri"/>
                        <a:ea typeface="Malgun Gothic"/>
                        <a:cs typeface="Times New Roman"/>
                      </a:endParaRPr>
                    </a:p>
                  </a:txBody>
                  <a:tcPr marL="50800" marR="508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itle 2"/>
          <p:cNvSpPr txBox="1">
            <a:spLocks/>
          </p:cNvSpPr>
          <p:nvPr/>
        </p:nvSpPr>
        <p:spPr>
          <a:xfrm>
            <a:off x="228600" y="0"/>
            <a:ext cx="8308670" cy="762000"/>
          </a:xfrm>
          <a:prstGeom prst="rect">
            <a:avLst/>
          </a:prstGeom>
          <a:solidFill>
            <a:schemeClr val="bg1"/>
          </a:solidFill>
        </p:spPr>
        <p:txBody>
          <a:bodyPr vert="horz" rtlCol="0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400" b="0" kern="1200" spc="100">
                <a:ln w="18000">
                  <a:noFill/>
                  <a:prstDash val="solid"/>
                </a:ln>
                <a:solidFill>
                  <a:schemeClr val="tx1"/>
                </a:solidFill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r>
              <a:rPr lang="en-US" sz="2400" b="1" dirty="0"/>
              <a:t>Choice Predictive Validation Performance Comparison between the Proposed Model and Other Benchmark Models</a:t>
            </a:r>
          </a:p>
        </p:txBody>
      </p:sp>
    </p:spTree>
    <p:extLst>
      <p:ext uri="{BB962C8B-B14F-4D97-AF65-F5344CB8AC3E}">
        <p14:creationId xmlns:p14="http://schemas.microsoft.com/office/powerpoint/2010/main" val="2250560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61153" y="76200"/>
            <a:ext cx="8134350" cy="1325563"/>
          </a:xfrm>
        </p:spPr>
        <p:txBody>
          <a:bodyPr/>
          <a:lstStyle/>
          <a:p>
            <a:r>
              <a:rPr lang="en-US" sz="3600" dirty="0">
                <a:latin typeface="Eras Medium ITC" panose="020B0602030504020804" pitchFamily="34" charset="0"/>
              </a:rPr>
              <a:t>Binary logistic regression</a:t>
            </a:r>
          </a:p>
        </p:txBody>
      </p:sp>
      <p:sp>
        <p:nvSpPr>
          <p:cNvPr id="276483" name="Rectangle 3"/>
          <p:cNvSpPr>
            <a:spLocks noGrp="1" noChangeArrowheads="1"/>
          </p:cNvSpPr>
          <p:nvPr>
            <p:ph idx="1"/>
          </p:nvPr>
        </p:nvSpPr>
        <p:spPr>
          <a:xfrm>
            <a:off x="361153" y="1219200"/>
            <a:ext cx="8610600" cy="5334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Eras Medium ITC" panose="020B0602030504020804" pitchFamily="34" charset="0"/>
              </a:rPr>
              <a:t>The outcome variable is binary (in this class)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Can be coded:</a:t>
            </a:r>
          </a:p>
          <a:p>
            <a:pPr marL="685800" lvl="2" indent="0">
              <a:lnSpc>
                <a:spcPct val="150000"/>
              </a:lnSpc>
              <a:buNone/>
            </a:pPr>
            <a:r>
              <a:rPr lang="en-US" sz="1800" dirty="0">
                <a:latin typeface="Eras Medium ITC" panose="020B0602030504020804" pitchFamily="34" charset="0"/>
              </a:rPr>
              <a:t>Y = 1 (if “Yes”)</a:t>
            </a:r>
          </a:p>
          <a:p>
            <a:pPr marL="685800" lvl="2" indent="0">
              <a:lnSpc>
                <a:spcPct val="150000"/>
              </a:lnSpc>
              <a:buNone/>
            </a:pPr>
            <a:r>
              <a:rPr lang="en-US" sz="1800" dirty="0">
                <a:latin typeface="Eras Medium ITC" panose="020B0602030504020804" pitchFamily="34" charset="0"/>
              </a:rPr>
              <a:t>Y = 0 (if “No”)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Dependent Variable: Discrete (Nominal Variable)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There is likely to be </a:t>
            </a:r>
            <a:r>
              <a:rPr lang="en-US" sz="2400" dirty="0">
                <a:solidFill>
                  <a:srgbClr val="FF0000"/>
                </a:solidFill>
                <a:latin typeface="Eras Medium ITC" panose="020B0602030504020804" pitchFamily="34" charset="0"/>
              </a:rPr>
              <a:t>a set of X variables </a:t>
            </a:r>
            <a:r>
              <a:rPr lang="en-US" sz="2400" dirty="0">
                <a:latin typeface="Eras Medium ITC" panose="020B0602030504020804" pitchFamily="34" charset="0"/>
              </a:rPr>
              <a:t>(possibly marketing interventions or consumers’ characteristics) that we want to use to predict or explain </a:t>
            </a:r>
            <a:r>
              <a:rPr lang="en-US" sz="2400" dirty="0">
                <a:solidFill>
                  <a:srgbClr val="FF0000"/>
                </a:solidFill>
                <a:latin typeface="Eras Medium ITC" panose="020B0602030504020804" pitchFamily="34" charset="0"/>
              </a:rPr>
              <a:t>when the response is “yes” versus the response is “no”</a:t>
            </a:r>
            <a:r>
              <a:rPr lang="en-US" sz="2400" dirty="0">
                <a:latin typeface="Eras Medium ITC" panose="020B06020305040208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8307574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599" cy="1325563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Example 1 – Catalog Shopping Case Data</a:t>
            </a:r>
          </a:p>
        </p:txBody>
      </p:sp>
      <p:sp>
        <p:nvSpPr>
          <p:cNvPr id="36659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86800" cy="4800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Assuming purchase decision scenario in a catalog shopping.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Independent Variables (Predictors)</a:t>
            </a:r>
          </a:p>
          <a:p>
            <a:pPr lvl="1">
              <a:lnSpc>
                <a:spcPct val="150000"/>
              </a:lnSpc>
            </a:pPr>
            <a:r>
              <a:rPr lang="en-US" sz="2000" dirty="0" err="1">
                <a:latin typeface="Eras Medium ITC" panose="020B0602030504020804" pitchFamily="34" charset="0"/>
              </a:rPr>
              <a:t>Recency</a:t>
            </a:r>
            <a:r>
              <a:rPr lang="en-US" sz="2000" dirty="0">
                <a:latin typeface="Eras Medium ITC" panose="020B0602030504020804" pitchFamily="34" charset="0"/>
              </a:rPr>
              <a:t> – how many months since last purchase of consumers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Eras Medium ITC" panose="020B0602030504020804" pitchFamily="34" charset="0"/>
              </a:rPr>
              <a:t>Frequency – how many times customer has purchased last year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Eras Medium ITC" panose="020B0602030504020804" pitchFamily="34" charset="0"/>
              </a:rPr>
              <a:t>Monetary – Total $ amount customer has purchased last year</a:t>
            </a:r>
          </a:p>
          <a:p>
            <a:pPr marL="342900" lvl="1" indent="0">
              <a:lnSpc>
                <a:spcPct val="150000"/>
              </a:lnSpc>
              <a:buNone/>
            </a:pPr>
            <a:r>
              <a:rPr lang="en-US" sz="2000" dirty="0">
                <a:latin typeface="Eras Medium ITC" panose="020B0602030504020804" pitchFamily="34" charset="0"/>
              </a:rPr>
              <a:t>** to identify target market for developing different marketing strategies.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Dependent Variable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Eras Medium ITC" panose="020B0602030504020804" pitchFamily="34" charset="0"/>
              </a:rPr>
              <a:t>Buy / No Buy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48768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266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325563"/>
          </a:xfrm>
        </p:spPr>
        <p:txBody>
          <a:bodyPr/>
          <a:lstStyle/>
          <a:p>
            <a:r>
              <a:rPr lang="en-US" sz="3200" dirty="0">
                <a:latin typeface="Eras Medium ITC" panose="020B0602030504020804" pitchFamily="34" charset="0"/>
              </a:rPr>
              <a:t>Why not Continuous Regressions for discrete DV? Let’s try OLS first!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50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825625"/>
                <a:ext cx="8686800" cy="4351338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Eras Medium ITC" panose="020B0602030504020804" pitchFamily="34" charset="0"/>
                  </a:rPr>
                  <a:t>Continuous Linear Regression (OLS, we learned this so far…)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>
                    <a:latin typeface="Eras Medium ITC" panose="020B0602030504020804" pitchFamily="34" charset="0"/>
                  </a:rPr>
                  <a:t>Y</a:t>
                </a:r>
                <a:r>
                  <a:rPr lang="en-US" sz="2000" baseline="-25000" dirty="0">
                    <a:latin typeface="Eras Medium ITC" panose="020B0602030504020804" pitchFamily="34" charset="0"/>
                  </a:rPr>
                  <a:t>i</a:t>
                </a:r>
                <a:r>
                  <a:rPr lang="en-US" sz="2000" dirty="0">
                    <a:latin typeface="Eras Medium ITC" panose="020B0602030504020804" pitchFamily="34" charset="0"/>
                  </a:rPr>
                  <a:t> = 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</a:t>
                </a:r>
                <a:r>
                  <a:rPr lang="en-US" sz="2000" baseline="-25000" dirty="0">
                    <a:latin typeface="Eras Medium ITC" panose="020B0602030504020804" pitchFamily="34" charset="0"/>
                    <a:sym typeface="Symbol" pitchFamily="18" charset="2"/>
                  </a:rPr>
                  <a:t>0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+ </a:t>
                </a:r>
                <a:r>
                  <a:rPr lang="en-US" sz="2000" baseline="-25000" dirty="0">
                    <a:latin typeface="Eras Medium ITC" panose="020B0602030504020804" pitchFamily="34" charset="0"/>
                    <a:sym typeface="Symbol" pitchFamily="18" charset="2"/>
                  </a:rPr>
                  <a:t>1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X</a:t>
                </a:r>
                <a:r>
                  <a:rPr lang="en-US" sz="2000" baseline="-25000" dirty="0">
                    <a:latin typeface="Eras Medium ITC" panose="020B0602030504020804" pitchFamily="34" charset="0"/>
                    <a:sym typeface="Symbol" pitchFamily="18" charset="2"/>
                  </a:rPr>
                  <a:t>1i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+ </a:t>
                </a:r>
                <a:r>
                  <a:rPr lang="en-US" sz="2000" baseline="-25000" dirty="0">
                    <a:latin typeface="Eras Medium ITC" panose="020B0602030504020804" pitchFamily="34" charset="0"/>
                    <a:sym typeface="Symbol" pitchFamily="18" charset="2"/>
                  </a:rPr>
                  <a:t>2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X</a:t>
                </a:r>
                <a:r>
                  <a:rPr lang="en-US" sz="2000" baseline="-25000" dirty="0">
                    <a:latin typeface="Eras Medium ITC" panose="020B0602030504020804" pitchFamily="34" charset="0"/>
                    <a:sym typeface="Symbol" pitchFamily="18" charset="2"/>
                  </a:rPr>
                  <a:t>2i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….+ </a:t>
                </a:r>
                <a:r>
                  <a:rPr lang="en-US" sz="2000" baseline="-25000" dirty="0" err="1">
                    <a:latin typeface="Eras Medium ITC" panose="020B0602030504020804" pitchFamily="34" charset="0"/>
                    <a:sym typeface="Symbol" pitchFamily="18" charset="2"/>
                  </a:rPr>
                  <a:t>K</a:t>
                </a:r>
                <a:r>
                  <a:rPr lang="en-US" sz="2000" dirty="0" err="1">
                    <a:latin typeface="Eras Medium ITC" panose="020B0602030504020804" pitchFamily="34" charset="0"/>
                    <a:sym typeface="Symbol" pitchFamily="18" charset="2"/>
                  </a:rPr>
                  <a:t>X</a:t>
                </a:r>
                <a:r>
                  <a:rPr lang="en-US" sz="2000" baseline="-25000" dirty="0" err="1">
                    <a:latin typeface="Eras Medium ITC" panose="020B0602030504020804" pitchFamily="34" charset="0"/>
                    <a:sym typeface="Symbol" pitchFamily="18" charset="2"/>
                  </a:rPr>
                  <a:t>Ki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+</a:t>
                </a:r>
                <a:r>
                  <a:rPr lang="en-US" sz="2000" baseline="-25000" dirty="0" err="1">
                    <a:latin typeface="Eras Medium ITC" panose="020B0602030504020804" pitchFamily="34" charset="0"/>
                    <a:sym typeface="Symbol" pitchFamily="18" charset="2"/>
                  </a:rPr>
                  <a:t>i</a:t>
                </a:r>
                <a:endParaRPr lang="en-US" sz="2000" baseline="-25000" dirty="0">
                  <a:latin typeface="Eras Medium ITC" panose="020B0602030504020804" pitchFamily="34" charset="0"/>
                  <a:sym typeface="Symbol" pitchFamily="18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Predictions are obtained by taking (X</a:t>
                </a:r>
                <a:r>
                  <a:rPr lang="en-US" sz="2000" baseline="-25000" dirty="0">
                    <a:latin typeface="Eras Medium ITC" panose="020B0602030504020804" pitchFamily="34" charset="0"/>
                    <a:sym typeface="Symbol" pitchFamily="18" charset="2"/>
                  </a:rPr>
                  <a:t>1i 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,…, </a:t>
                </a:r>
                <a:r>
                  <a:rPr lang="en-US" sz="2000" dirty="0" err="1">
                    <a:latin typeface="Eras Medium ITC" panose="020B0602030504020804" pitchFamily="34" charset="0"/>
                    <a:sym typeface="Symbol" pitchFamily="18" charset="2"/>
                  </a:rPr>
                  <a:t>X</a:t>
                </a:r>
                <a:r>
                  <a:rPr lang="en-US" sz="2000" baseline="-25000" dirty="0" err="1">
                    <a:latin typeface="Eras Medium ITC" panose="020B0602030504020804" pitchFamily="34" charset="0"/>
                    <a:sym typeface="Symbol" pitchFamily="18" charset="2"/>
                  </a:rPr>
                  <a:t>Ki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) and sticking them into the equation above using estimated parameters for </a:t>
                </a:r>
                <a:r>
                  <a:rPr lang="en-US" sz="2000" baseline="-25000" dirty="0">
                    <a:latin typeface="Eras Medium ITC" panose="020B0602030504020804" pitchFamily="34" charset="0"/>
                    <a:sym typeface="Symbol" pitchFamily="18" charset="2"/>
                  </a:rPr>
                  <a:t>0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, </a:t>
                </a:r>
                <a:r>
                  <a:rPr lang="en-US" sz="2000" baseline="-25000" dirty="0">
                    <a:latin typeface="Eras Medium ITC" panose="020B0602030504020804" pitchFamily="34" charset="0"/>
                    <a:sym typeface="Symbol" pitchFamily="18" charset="2"/>
                  </a:rPr>
                  <a:t>1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, </a:t>
                </a:r>
                <a:r>
                  <a:rPr lang="en-US" sz="2000" baseline="-25000" dirty="0">
                    <a:latin typeface="Eras Medium ITC" panose="020B0602030504020804" pitchFamily="34" charset="0"/>
                    <a:sym typeface="Symbol" pitchFamily="18" charset="2"/>
                  </a:rPr>
                  <a:t>2</a:t>
                </a:r>
                <a:r>
                  <a:rPr lang="en-US" sz="2000" dirty="0">
                    <a:latin typeface="Eras Medium ITC" panose="020B0602030504020804" pitchFamily="34" charset="0"/>
                    <a:sym typeface="Symbol" pitchFamily="18" charset="2"/>
                  </a:rPr>
                  <a:t>,…., </a:t>
                </a:r>
                <a:r>
                  <a:rPr lang="en-US" sz="2000" baseline="-25000" dirty="0">
                    <a:latin typeface="Eras Medium ITC" panose="020B0602030504020804" pitchFamily="34" charset="0"/>
                    <a:sym typeface="Symbol" pitchFamily="18" charset="2"/>
                  </a:rPr>
                  <a:t>K </a:t>
                </a:r>
                <a:r>
                  <a:rPr lang="en-US" sz="2000" dirty="0">
                    <a:latin typeface="Eras Medium ITC" panose="020B06020305040208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en-US" sz="2000" dirty="0">
                    <a:latin typeface="Eras Medium ITC" panose="020B0602030504020804" pitchFamily="34" charset="0"/>
                  </a:rPr>
                  <a:t>Predictions could be outside the range of [0,1]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>
                    <a:latin typeface="Eras Medium ITC" panose="020B0602030504020804" pitchFamily="34" charset="0"/>
                  </a:rPr>
                  <a:t>Predictions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Eras Medium ITC" panose="020B0602030504020804" pitchFamily="34" charset="0"/>
                  </a:rPr>
                  <a:t>) would not be exactly 0 or 1 but some continuous number.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>
                    <a:latin typeface="Eras Medium ITC" panose="020B0602030504020804" pitchFamily="34" charset="0"/>
                  </a:rPr>
                  <a:t>So, continuous mean regression </a:t>
                </a:r>
                <a:r>
                  <a:rPr lang="en-US" sz="2000" u="sng" dirty="0">
                    <a:latin typeface="Eras Medium ITC" panose="020B0602030504020804" pitchFamily="34" charset="0"/>
                  </a:rPr>
                  <a:t>cannot</a:t>
                </a:r>
                <a:r>
                  <a:rPr lang="en-US" sz="2000" dirty="0">
                    <a:latin typeface="Eras Medium ITC" panose="020B0602030504020804" pitchFamily="34" charset="0"/>
                  </a:rPr>
                  <a:t> be used for discrete choice case…</a:t>
                </a:r>
              </a:p>
            </p:txBody>
          </p:sp>
        </mc:Choice>
        <mc:Fallback xmlns="">
          <p:sp>
            <p:nvSpPr>
              <p:cNvPr id="2775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825625"/>
                <a:ext cx="8686800" cy="4351338"/>
              </a:xfrm>
              <a:blipFill rotWithShape="0">
                <a:blip r:embed="rId3"/>
                <a:stretch>
                  <a:fillRect l="-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56986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>
          <a:xfrm>
            <a:off x="212651" y="40954"/>
            <a:ext cx="7886700" cy="77320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Choice Predictions with Linear Regression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307189531"/>
              </p:ext>
            </p:extLst>
          </p:nvPr>
        </p:nvGraphicFramePr>
        <p:xfrm>
          <a:off x="1676400" y="1033182"/>
          <a:ext cx="60198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/>
          <p:cNvSpPr/>
          <p:nvPr/>
        </p:nvSpPr>
        <p:spPr>
          <a:xfrm>
            <a:off x="228600" y="3111873"/>
            <a:ext cx="1524000" cy="948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Eras Medium ITC" panose="020B0602030504020804" pitchFamily="34" charset="0"/>
              </a:rPr>
              <a:t>Observed Choices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Eras Medium ITC" panose="020B0602030504020804" pitchFamily="34" charset="0"/>
              </a:rPr>
              <a:t>(e.g., 1 or 0)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0" y="362446"/>
            <a:ext cx="1524000" cy="1181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Eras Medium ITC" panose="020B0602030504020804" pitchFamily="34" charset="0"/>
              </a:rPr>
              <a:t>(Continuous) Linear Regression Line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477000" y="1566582"/>
            <a:ext cx="1828800" cy="685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2000" y="6211669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Eras Medium ITC" panose="020B0602030504020804" pitchFamily="34" charset="0"/>
              </a:rPr>
              <a:t>Is this the OLS line the best explanation for the observed choices? </a:t>
            </a:r>
            <a:r>
              <a:rPr lang="en-US" b="1" dirty="0">
                <a:solidFill>
                  <a:srgbClr val="FF0000"/>
                </a:solidFill>
                <a:latin typeface="Eras Medium ITC" panose="020B0602030504020804" pitchFamily="34" charset="0"/>
              </a:rPr>
              <a:t>Nothing is impossible but it is weird… </a:t>
            </a:r>
          </a:p>
        </p:txBody>
      </p:sp>
      <p:sp>
        <p:nvSpPr>
          <p:cNvPr id="3" name="Rectangle 2"/>
          <p:cNvSpPr/>
          <p:nvPr/>
        </p:nvSpPr>
        <p:spPr>
          <a:xfrm>
            <a:off x="2819400" y="2971800"/>
            <a:ext cx="22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2900916" y="5029200"/>
            <a:ext cx="223284" cy="3003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9003937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59785"/>
            <a:ext cx="8991600" cy="1325563"/>
          </a:xfrm>
        </p:spPr>
        <p:txBody>
          <a:bodyPr/>
          <a:lstStyle/>
          <a:p>
            <a:pPr algn="ctr"/>
            <a:r>
              <a:rPr lang="en-US" dirty="0">
                <a:latin typeface="Eras Medium ITC" panose="020B0602030504020804" pitchFamily="34" charset="0"/>
              </a:rPr>
              <a:t>Logistic Regression Probability Pattern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76" y="1473246"/>
            <a:ext cx="6934200" cy="5025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8800" y="6190609"/>
            <a:ext cx="1419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Eras Medium ITC" panose="020B0602030504020804" pitchFamily="34" charset="0"/>
              </a:rPr>
              <a:t>(X: Predictor)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-134547" y="3381703"/>
            <a:ext cx="225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Eras Medium ITC" panose="020B0602030504020804" pitchFamily="34" charset="0"/>
              </a:rPr>
              <a:t>(One part of the DV Estimation Procedure)</a:t>
            </a:r>
          </a:p>
        </p:txBody>
      </p:sp>
    </p:spTree>
    <p:extLst>
      <p:ext uri="{BB962C8B-B14F-4D97-AF65-F5344CB8AC3E}">
        <p14:creationId xmlns:p14="http://schemas.microsoft.com/office/powerpoint/2010/main" val="2058071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Eras Medium ITC" panose="020B0602030504020804" pitchFamily="34" charset="0"/>
              </a:rPr>
              <a:t>The (Binary) Logistic Regression Model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Eras Medium ITC" panose="020B0602030504020804" pitchFamily="34" charset="0"/>
              </a:rPr>
              <a:t>The basic idea behind logistic regression is that you have an observed discrete outcome Y</a:t>
            </a:r>
            <a:r>
              <a:rPr lang="en-US" sz="2400" baseline="-25000" dirty="0">
                <a:latin typeface="Eras Medium ITC" panose="020B0602030504020804" pitchFamily="34" charset="0"/>
              </a:rPr>
              <a:t>i</a:t>
            </a:r>
            <a:r>
              <a:rPr lang="en-US" sz="2400" dirty="0">
                <a:latin typeface="Eras Medium ITC" panose="020B0602030504020804" pitchFamily="34" charset="0"/>
              </a:rPr>
              <a:t>, with associated predictor variables X</a:t>
            </a:r>
            <a:r>
              <a:rPr lang="en-US" sz="2400" baseline="-25000" dirty="0">
                <a:latin typeface="Eras Medium ITC" panose="020B0602030504020804" pitchFamily="34" charset="0"/>
              </a:rPr>
              <a:t>1i</a:t>
            </a:r>
            <a:r>
              <a:rPr lang="en-US" sz="2400" dirty="0">
                <a:latin typeface="Eras Medium ITC" panose="020B0602030504020804" pitchFamily="34" charset="0"/>
              </a:rPr>
              <a:t>,…, </a:t>
            </a:r>
            <a:r>
              <a:rPr lang="en-US" sz="2400" dirty="0" err="1">
                <a:latin typeface="Eras Medium ITC" panose="020B0602030504020804" pitchFamily="34" charset="0"/>
              </a:rPr>
              <a:t>X</a:t>
            </a:r>
            <a:r>
              <a:rPr lang="en-US" sz="2400" baseline="-25000" dirty="0" err="1">
                <a:latin typeface="Eras Medium ITC" panose="020B0602030504020804" pitchFamily="34" charset="0"/>
              </a:rPr>
              <a:t>Ki</a:t>
            </a:r>
            <a:r>
              <a:rPr lang="en-US" sz="2400" dirty="0">
                <a:latin typeface="Eras Medium ITC" panose="020B0602030504020804" pitchFamily="34" charset="0"/>
              </a:rPr>
              <a:t>.</a:t>
            </a:r>
          </a:p>
          <a:p>
            <a:endParaRPr lang="en-US" sz="2800" dirty="0">
              <a:latin typeface="Eras Medium ITC" panose="020B0602030504020804" pitchFamily="34" charset="0"/>
            </a:endParaRPr>
          </a:p>
          <a:p>
            <a:pPr lvl="1"/>
            <a:r>
              <a:rPr lang="en-US" sz="2400" dirty="0">
                <a:latin typeface="Eras Medium ITC" panose="020B0602030504020804" pitchFamily="34" charset="0"/>
              </a:rPr>
              <a:t>The model states that:</a:t>
            </a:r>
          </a:p>
          <a:p>
            <a:pPr lvl="2"/>
            <a:r>
              <a:rPr lang="en-US" sz="2000" dirty="0">
                <a:latin typeface="Eras Medium ITC" panose="020B0602030504020804" pitchFamily="34" charset="0"/>
              </a:rPr>
              <a:t>Y</a:t>
            </a:r>
            <a:r>
              <a:rPr lang="en-US" sz="2000" baseline="-25000" dirty="0">
                <a:latin typeface="Eras Medium ITC" panose="020B0602030504020804" pitchFamily="34" charset="0"/>
              </a:rPr>
              <a:t>i</a:t>
            </a:r>
            <a:r>
              <a:rPr lang="en-US" sz="2000" dirty="0">
                <a:latin typeface="Eras Medium ITC" panose="020B0602030504020804" pitchFamily="34" charset="0"/>
              </a:rPr>
              <a:t> = 1 	(Yes Buy) with probability  p</a:t>
            </a:r>
            <a:r>
              <a:rPr lang="en-US" sz="2000" baseline="-25000" dirty="0">
                <a:latin typeface="Eras Medium ITC" panose="020B0602030504020804" pitchFamily="34" charset="0"/>
              </a:rPr>
              <a:t>i</a:t>
            </a:r>
          </a:p>
          <a:p>
            <a:pPr lvl="2"/>
            <a:r>
              <a:rPr lang="en-US" sz="2000" dirty="0">
                <a:latin typeface="Eras Medium ITC" panose="020B0602030504020804" pitchFamily="34" charset="0"/>
              </a:rPr>
              <a:t>Y</a:t>
            </a:r>
            <a:r>
              <a:rPr lang="en-US" sz="2000" baseline="-25000" dirty="0">
                <a:latin typeface="Eras Medium ITC" panose="020B0602030504020804" pitchFamily="34" charset="0"/>
              </a:rPr>
              <a:t>i</a:t>
            </a:r>
            <a:r>
              <a:rPr lang="en-US" sz="2000" dirty="0">
                <a:latin typeface="Eras Medium ITC" panose="020B0602030504020804" pitchFamily="34" charset="0"/>
              </a:rPr>
              <a:t> = 0	(No Buy) with probability 1 - p</a:t>
            </a:r>
            <a:r>
              <a:rPr lang="en-US" sz="2000" baseline="-25000" dirty="0">
                <a:latin typeface="Eras Medium ITC" panose="020B0602030504020804" pitchFamily="34" charset="0"/>
              </a:rPr>
              <a:t>i</a:t>
            </a:r>
          </a:p>
          <a:p>
            <a:endParaRPr lang="en-US" sz="2800" dirty="0">
              <a:latin typeface="Eras Medium ITC" panose="020B0602030504020804" pitchFamily="34" charset="0"/>
            </a:endParaRPr>
          </a:p>
          <a:p>
            <a:pPr lvl="1"/>
            <a:r>
              <a:rPr lang="en-US" sz="2400" dirty="0">
                <a:latin typeface="Eras Medium ITC" panose="020B0602030504020804" pitchFamily="34" charset="0"/>
              </a:rPr>
              <a:t>We need a link function between Yi and 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0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+ 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1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1i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+ ….+ </a:t>
            </a:r>
            <a:r>
              <a:rPr lang="en-US" sz="2400" baseline="-25000" dirty="0" err="1">
                <a:latin typeface="Eras Medium ITC" panose="020B0602030504020804" pitchFamily="34" charset="0"/>
                <a:sym typeface="Symbol" pitchFamily="18" charset="2"/>
              </a:rPr>
              <a:t>K</a:t>
            </a:r>
            <a:r>
              <a:rPr lang="en-US" sz="2400" dirty="0" err="1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 err="1">
                <a:latin typeface="Eras Medium ITC" panose="020B0602030504020804" pitchFamily="34" charset="0"/>
                <a:sym typeface="Symbol" pitchFamily="18" charset="2"/>
              </a:rPr>
              <a:t>Ki</a:t>
            </a:r>
            <a:endParaRPr lang="en-US" sz="2400" baseline="-25000" dirty="0">
              <a:latin typeface="Eras Medium ITC" panose="020B0602030504020804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7550117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Eras Medium ITC" panose="020B0602030504020804" pitchFamily="34" charset="0"/>
              </a:rPr>
              <a:t>The (Binary) Logistic Regression Model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Eras Medium ITC" panose="020B0602030504020804" pitchFamily="34" charset="0"/>
              </a:rPr>
              <a:t>The basic idea behind logistic regression is that you have an observed discrete outcome Y</a:t>
            </a:r>
            <a:r>
              <a:rPr lang="en-US" sz="2400" baseline="-25000" dirty="0">
                <a:latin typeface="Eras Medium ITC" panose="020B0602030504020804" pitchFamily="34" charset="0"/>
              </a:rPr>
              <a:t>i</a:t>
            </a:r>
            <a:r>
              <a:rPr lang="en-US" sz="2400" dirty="0">
                <a:latin typeface="Eras Medium ITC" panose="020B0602030504020804" pitchFamily="34" charset="0"/>
              </a:rPr>
              <a:t>, with associated predictor variables X</a:t>
            </a:r>
            <a:r>
              <a:rPr lang="en-US" sz="2400" baseline="-25000" dirty="0">
                <a:latin typeface="Eras Medium ITC" panose="020B0602030504020804" pitchFamily="34" charset="0"/>
              </a:rPr>
              <a:t>1i</a:t>
            </a:r>
            <a:r>
              <a:rPr lang="en-US" sz="2400" dirty="0">
                <a:latin typeface="Eras Medium ITC" panose="020B0602030504020804" pitchFamily="34" charset="0"/>
              </a:rPr>
              <a:t>,…, </a:t>
            </a:r>
            <a:r>
              <a:rPr lang="en-US" sz="2400" dirty="0" err="1">
                <a:latin typeface="Eras Medium ITC" panose="020B0602030504020804" pitchFamily="34" charset="0"/>
              </a:rPr>
              <a:t>X</a:t>
            </a:r>
            <a:r>
              <a:rPr lang="en-US" sz="2400" baseline="-25000" dirty="0" err="1">
                <a:latin typeface="Eras Medium ITC" panose="020B0602030504020804" pitchFamily="34" charset="0"/>
              </a:rPr>
              <a:t>Ki</a:t>
            </a:r>
            <a:r>
              <a:rPr lang="en-US" sz="2400" dirty="0">
                <a:latin typeface="Eras Medium ITC" panose="020B0602030504020804" pitchFamily="34" charset="0"/>
              </a:rPr>
              <a:t>.</a:t>
            </a:r>
          </a:p>
          <a:p>
            <a:endParaRPr lang="en-US" sz="2800" dirty="0">
              <a:latin typeface="Eras Medium ITC" panose="020B0602030504020804" pitchFamily="34" charset="0"/>
            </a:endParaRPr>
          </a:p>
          <a:p>
            <a:pPr lvl="1"/>
            <a:r>
              <a:rPr lang="en-US" sz="2400" dirty="0">
                <a:latin typeface="Eras Medium ITC" panose="020B0602030504020804" pitchFamily="34" charset="0"/>
              </a:rPr>
              <a:t>The model states that:</a:t>
            </a:r>
          </a:p>
          <a:p>
            <a:pPr lvl="2"/>
            <a:r>
              <a:rPr lang="en-US" sz="2000" dirty="0">
                <a:latin typeface="Eras Medium ITC" panose="020B0602030504020804" pitchFamily="34" charset="0"/>
              </a:rPr>
              <a:t>Y</a:t>
            </a:r>
            <a:r>
              <a:rPr lang="en-US" sz="2000" baseline="-25000" dirty="0">
                <a:latin typeface="Eras Medium ITC" panose="020B0602030504020804" pitchFamily="34" charset="0"/>
              </a:rPr>
              <a:t>i</a:t>
            </a:r>
            <a:r>
              <a:rPr lang="en-US" sz="2000" dirty="0">
                <a:latin typeface="Eras Medium ITC" panose="020B0602030504020804" pitchFamily="34" charset="0"/>
              </a:rPr>
              <a:t> = 1 	(Yes Buy) with probability  p</a:t>
            </a:r>
            <a:r>
              <a:rPr lang="en-US" sz="2000" baseline="-25000" dirty="0">
                <a:latin typeface="Eras Medium ITC" panose="020B0602030504020804" pitchFamily="34" charset="0"/>
              </a:rPr>
              <a:t>i</a:t>
            </a:r>
          </a:p>
          <a:p>
            <a:pPr lvl="2"/>
            <a:r>
              <a:rPr lang="en-US" sz="2000" dirty="0">
                <a:latin typeface="Eras Medium ITC" panose="020B0602030504020804" pitchFamily="34" charset="0"/>
              </a:rPr>
              <a:t>Y</a:t>
            </a:r>
            <a:r>
              <a:rPr lang="en-US" sz="2000" baseline="-25000" dirty="0">
                <a:latin typeface="Eras Medium ITC" panose="020B0602030504020804" pitchFamily="34" charset="0"/>
              </a:rPr>
              <a:t>i</a:t>
            </a:r>
            <a:r>
              <a:rPr lang="en-US" sz="2000" dirty="0">
                <a:latin typeface="Eras Medium ITC" panose="020B0602030504020804" pitchFamily="34" charset="0"/>
              </a:rPr>
              <a:t> = 0	(No Buy) with probability 1 - p</a:t>
            </a:r>
            <a:r>
              <a:rPr lang="en-US" sz="2000" baseline="-25000" dirty="0">
                <a:latin typeface="Eras Medium ITC" panose="020B0602030504020804" pitchFamily="34" charset="0"/>
              </a:rPr>
              <a:t>i</a:t>
            </a:r>
          </a:p>
          <a:p>
            <a:endParaRPr lang="en-US" sz="2800" dirty="0">
              <a:latin typeface="Eras Medium ITC" panose="020B0602030504020804" pitchFamily="34" charset="0"/>
            </a:endParaRPr>
          </a:p>
          <a:p>
            <a:pPr lvl="1"/>
            <a:r>
              <a:rPr lang="en-US" sz="2400" dirty="0" err="1">
                <a:latin typeface="Eras Medium ITC" panose="020B0602030504020804" pitchFamily="34" charset="0"/>
              </a:rPr>
              <a:t>logit</a:t>
            </a:r>
            <a:r>
              <a:rPr lang="en-US" sz="2400" dirty="0">
                <a:latin typeface="Eras Medium ITC" panose="020B0602030504020804" pitchFamily="34" charset="0"/>
              </a:rPr>
              <a:t>(p</a:t>
            </a:r>
            <a:r>
              <a:rPr lang="en-US" sz="2400" baseline="-25000" dirty="0">
                <a:latin typeface="Eras Medium ITC" panose="020B0602030504020804" pitchFamily="34" charset="0"/>
              </a:rPr>
              <a:t>i</a:t>
            </a:r>
            <a:r>
              <a:rPr lang="en-US" sz="2400" dirty="0">
                <a:latin typeface="Eras Medium ITC" panose="020B0602030504020804" pitchFamily="34" charset="0"/>
              </a:rPr>
              <a:t>) = </a:t>
            </a:r>
            <a:r>
              <a:rPr lang="en-US" sz="2400" dirty="0" err="1">
                <a:latin typeface="Eras Medium ITC" panose="020B0602030504020804" pitchFamily="34" charset="0"/>
              </a:rPr>
              <a:t>ln</a:t>
            </a:r>
            <a:r>
              <a:rPr lang="en-US" sz="2400" dirty="0">
                <a:latin typeface="Eras Medium ITC" panose="020B0602030504020804" pitchFamily="34" charset="0"/>
              </a:rPr>
              <a:t>(p</a:t>
            </a:r>
            <a:r>
              <a:rPr lang="en-US" sz="2400" baseline="-25000" dirty="0">
                <a:latin typeface="Eras Medium ITC" panose="020B0602030504020804" pitchFamily="34" charset="0"/>
              </a:rPr>
              <a:t>i</a:t>
            </a:r>
            <a:r>
              <a:rPr lang="en-US" sz="2400" dirty="0">
                <a:latin typeface="Eras Medium ITC" panose="020B0602030504020804" pitchFamily="34" charset="0"/>
              </a:rPr>
              <a:t>/(1-p</a:t>
            </a:r>
            <a:r>
              <a:rPr lang="en-US" sz="2400" baseline="-25000" dirty="0">
                <a:latin typeface="Eras Medium ITC" panose="020B0602030504020804" pitchFamily="34" charset="0"/>
              </a:rPr>
              <a:t>i</a:t>
            </a:r>
            <a:r>
              <a:rPr lang="en-US" sz="2400" dirty="0">
                <a:latin typeface="Eras Medium ITC" panose="020B0602030504020804" pitchFamily="34" charset="0"/>
              </a:rPr>
              <a:t>)) = </a:t>
            </a:r>
            <a:r>
              <a:rPr lang="en-US" sz="2400" dirty="0" err="1">
                <a:latin typeface="Eras Medium ITC" panose="020B0602030504020804" pitchFamily="34" charset="0"/>
              </a:rPr>
              <a:t>ln</a:t>
            </a:r>
            <a:r>
              <a:rPr lang="en-US" sz="2400" dirty="0">
                <a:latin typeface="Eras Medium ITC" panose="020B0602030504020804" pitchFamily="34" charset="0"/>
              </a:rPr>
              <a:t>(odds) = 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0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+ 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1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1i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+ ….+ </a:t>
            </a:r>
            <a:r>
              <a:rPr lang="en-US" sz="2400" baseline="-25000" dirty="0" err="1">
                <a:latin typeface="Eras Medium ITC" panose="020B0602030504020804" pitchFamily="34" charset="0"/>
                <a:sym typeface="Symbol" pitchFamily="18" charset="2"/>
              </a:rPr>
              <a:t>K</a:t>
            </a:r>
            <a:r>
              <a:rPr lang="en-US" sz="2400" dirty="0" err="1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 err="1">
                <a:latin typeface="Eras Medium ITC" panose="020B0602030504020804" pitchFamily="34" charset="0"/>
                <a:sym typeface="Symbol" pitchFamily="18" charset="2"/>
              </a:rPr>
              <a:t>Ki</a:t>
            </a:r>
            <a:endParaRPr lang="en-US" sz="2400" baseline="-25000" dirty="0">
              <a:latin typeface="Eras Medium ITC" panose="020B0602030504020804" pitchFamily="34" charset="0"/>
              <a:sym typeface="Symbol" pitchFamily="18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38300" y="5604013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Eras Medium ITC" panose="020B0602030504020804" pitchFamily="34" charset="0"/>
              </a:rPr>
              <a:t>Now, ln(odds) can be continuous value! </a:t>
            </a:r>
          </a:p>
          <a:p>
            <a:r>
              <a:rPr lang="en-US" sz="2000" b="1" dirty="0">
                <a:latin typeface="Eras Medium ITC" panose="020B0602030504020804" pitchFamily="34" charset="0"/>
              </a:rPr>
              <a:t>I will explain the logit link more details soon…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4556481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303" y="28099"/>
            <a:ext cx="6647936" cy="1325563"/>
          </a:xfrm>
        </p:spPr>
        <p:txBody>
          <a:bodyPr/>
          <a:lstStyle/>
          <a:p>
            <a:r>
              <a:rPr lang="en-US" dirty="0"/>
              <a:t>MKT 591: Course Roadmap</a:t>
            </a:r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6C48BB-8914-42F6-A238-FACE9FB4A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246056" y="1913930"/>
            <a:ext cx="3999" cy="26521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7" idx="2"/>
            <a:endCxn id="84" idx="0"/>
          </p:cNvCxnSpPr>
          <p:nvPr/>
        </p:nvCxnSpPr>
        <p:spPr>
          <a:xfrm flipH="1">
            <a:off x="4117325" y="1696824"/>
            <a:ext cx="673959" cy="527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83" idx="2"/>
          </p:cNvCxnSpPr>
          <p:nvPr/>
        </p:nvCxnSpPr>
        <p:spPr>
          <a:xfrm>
            <a:off x="2835612" y="1913929"/>
            <a:ext cx="4078" cy="286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2174021" y="2581382"/>
            <a:ext cx="15239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2182898" y="3986033"/>
            <a:ext cx="15239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27636" y="2573429"/>
            <a:ext cx="128106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Measurement Scales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149812" y="1390709"/>
            <a:ext cx="1371600" cy="523220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Prediction / Regression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516918" y="2224585"/>
            <a:ext cx="1200813" cy="5232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Demand Forecasting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279764" y="1389047"/>
            <a:ext cx="1023039" cy="307777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Forecasting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326421" y="2200382"/>
            <a:ext cx="1066800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defRPr/>
            </a:pPr>
            <a:r>
              <a:rPr lang="en-US" dirty="0"/>
              <a:t>Simple Linear Regression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335298" y="3695316"/>
            <a:ext cx="10668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>
              <a:defRPr/>
            </a:pPr>
            <a:r>
              <a:rPr lang="en-US" dirty="0"/>
              <a:t>Multiple Regression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335298" y="5103147"/>
            <a:ext cx="1066800" cy="95410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Logistic Regression (Consumer Choice)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50844" y="1390709"/>
            <a:ext cx="1557859" cy="523220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Review of Quant Market Research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2168334" y="2563101"/>
            <a:ext cx="3255" cy="1437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02094" y="3358259"/>
            <a:ext cx="141420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Discrete Analysis (</a:t>
            </a:r>
            <a:r>
              <a:rPr lang="en-US" dirty="0" err="1"/>
              <a:t>CrossTab</a:t>
            </a:r>
            <a:r>
              <a:rPr lang="en-US" dirty="0"/>
              <a:t>)</a:t>
            </a:r>
          </a:p>
        </p:txBody>
      </p:sp>
      <p:cxnSp>
        <p:nvCxnSpPr>
          <p:cNvPr id="77" name="Straight Connector 76"/>
          <p:cNvCxnSpPr>
            <a:cxnSpLocks/>
          </p:cNvCxnSpPr>
          <p:nvPr/>
        </p:nvCxnSpPr>
        <p:spPr>
          <a:xfrm>
            <a:off x="254002" y="2835039"/>
            <a:ext cx="2638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06334" y="4196750"/>
            <a:ext cx="1302369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Continuous Analysis (Correlation)</a:t>
            </a:r>
          </a:p>
        </p:txBody>
      </p:sp>
      <p:cxnSp>
        <p:nvCxnSpPr>
          <p:cNvPr id="94" name="Straight Connector 93"/>
          <p:cNvCxnSpPr>
            <a:endCxn id="75" idx="1"/>
          </p:cNvCxnSpPr>
          <p:nvPr/>
        </p:nvCxnSpPr>
        <p:spPr>
          <a:xfrm flipV="1">
            <a:off x="263834" y="3619869"/>
            <a:ext cx="238260" cy="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endCxn id="90" idx="1"/>
          </p:cNvCxnSpPr>
          <p:nvPr/>
        </p:nvCxnSpPr>
        <p:spPr>
          <a:xfrm flipV="1">
            <a:off x="250052" y="4566082"/>
            <a:ext cx="256282" cy="3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7700583" y="1411455"/>
            <a:ext cx="1229612" cy="523220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Market Segmentation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2182898" y="3986034"/>
            <a:ext cx="0" cy="61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176416" y="4601530"/>
            <a:ext cx="15239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858149" y="2224585"/>
            <a:ext cx="1229612" cy="5232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Customer Classification</a:t>
            </a:r>
          </a:p>
        </p:txBody>
      </p:sp>
      <p:cxnSp>
        <p:nvCxnSpPr>
          <p:cNvPr id="76" name="Straight Connector 75"/>
          <p:cNvCxnSpPr>
            <a:stCxn id="91" idx="2"/>
            <a:endCxn id="78" idx="0"/>
          </p:cNvCxnSpPr>
          <p:nvPr/>
        </p:nvCxnSpPr>
        <p:spPr>
          <a:xfrm flipH="1">
            <a:off x="2859819" y="2939047"/>
            <a:ext cx="2" cy="115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326419" y="3054501"/>
            <a:ext cx="10668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Categorical Variables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973477" y="3054501"/>
            <a:ext cx="1114286" cy="5232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Discriminant Analysis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997833" y="3687493"/>
            <a:ext cx="1089193" cy="5232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Bayesian Classifier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212897" y="3523196"/>
            <a:ext cx="1229612" cy="73866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Extracting Features by Text Analytics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218932" y="2227673"/>
            <a:ext cx="1229612" cy="5232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Factor Analysis</a:t>
            </a:r>
          </a:p>
        </p:txBody>
      </p:sp>
      <p:cxnSp>
        <p:nvCxnSpPr>
          <p:cNvPr id="125" name="Straight Connector 124"/>
          <p:cNvCxnSpPr>
            <a:stCxn id="87" idx="2"/>
            <a:endCxn id="68" idx="0"/>
          </p:cNvCxnSpPr>
          <p:nvPr/>
        </p:nvCxnSpPr>
        <p:spPr>
          <a:xfrm>
            <a:off x="4791284" y="1696824"/>
            <a:ext cx="681671" cy="527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6" idx="1"/>
          </p:cNvCxnSpPr>
          <p:nvPr/>
        </p:nvCxnSpPr>
        <p:spPr>
          <a:xfrm flipH="1" flipV="1">
            <a:off x="4858151" y="3313217"/>
            <a:ext cx="115326" cy="2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6218932" y="1426269"/>
            <a:ext cx="1229612" cy="523220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Features &amp; Dimensions</a:t>
            </a:r>
          </a:p>
        </p:txBody>
      </p:sp>
      <p:cxnSp>
        <p:nvCxnSpPr>
          <p:cNvPr id="145" name="Straight Connector 144"/>
          <p:cNvCxnSpPr>
            <a:stCxn id="142" idx="2"/>
            <a:endCxn id="113" idx="0"/>
          </p:cNvCxnSpPr>
          <p:nvPr/>
        </p:nvCxnSpPr>
        <p:spPr>
          <a:xfrm>
            <a:off x="6833738" y="1949489"/>
            <a:ext cx="0" cy="27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833738" y="2750893"/>
            <a:ext cx="0" cy="257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7700583" y="2993989"/>
            <a:ext cx="1229612" cy="73866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Advanced Model-based Segmentation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7700583" y="2212859"/>
            <a:ext cx="1229612" cy="5232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Segmentation Basic</a:t>
            </a:r>
          </a:p>
        </p:txBody>
      </p:sp>
      <p:cxnSp>
        <p:nvCxnSpPr>
          <p:cNvPr id="150" name="Straight Connector 149"/>
          <p:cNvCxnSpPr>
            <a:endCxn id="149" idx="0"/>
          </p:cNvCxnSpPr>
          <p:nvPr/>
        </p:nvCxnSpPr>
        <p:spPr>
          <a:xfrm>
            <a:off x="8315389" y="1934675"/>
            <a:ext cx="0" cy="27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8315389" y="2736079"/>
            <a:ext cx="0" cy="257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7700583" y="4000250"/>
            <a:ext cx="1229612" cy="5232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Spatial Segmentation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8315389" y="3747467"/>
            <a:ext cx="0" cy="257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55" y="5958579"/>
            <a:ext cx="2517112" cy="580334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4021874" y="2736079"/>
            <a:ext cx="0" cy="257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516919" y="2993989"/>
            <a:ext cx="1089191" cy="73866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BASS Diffusion Model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985287" y="4384434"/>
            <a:ext cx="1114284" cy="30777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Tree Models</a:t>
            </a:r>
          </a:p>
        </p:txBody>
      </p:sp>
      <p:cxnSp>
        <p:nvCxnSpPr>
          <p:cNvPr id="63" name="Straight Connector 62"/>
          <p:cNvCxnSpPr>
            <a:cxnSpLocks/>
          </p:cNvCxnSpPr>
          <p:nvPr/>
        </p:nvCxnSpPr>
        <p:spPr>
          <a:xfrm flipH="1">
            <a:off x="4858149" y="4560846"/>
            <a:ext cx="130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7" idx="1"/>
          </p:cNvCxnSpPr>
          <p:nvPr/>
        </p:nvCxnSpPr>
        <p:spPr>
          <a:xfrm flipH="1" flipV="1">
            <a:off x="4858149" y="3947053"/>
            <a:ext cx="139684" cy="2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</p:cNvCxnSpPr>
          <p:nvPr/>
        </p:nvCxnSpPr>
        <p:spPr>
          <a:xfrm flipH="1">
            <a:off x="4854789" y="2530773"/>
            <a:ext cx="3360" cy="262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203089" y="2965286"/>
            <a:ext cx="1229612" cy="30777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prstClr val="black"/>
                </a:solidFill>
              </a:rPr>
              <a:t>MDS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6810380" y="3276423"/>
            <a:ext cx="0" cy="257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985287" y="4897980"/>
            <a:ext cx="1114284" cy="5232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Intro Deep Learning</a:t>
            </a:r>
          </a:p>
        </p:txBody>
      </p:sp>
      <p:cxnSp>
        <p:nvCxnSpPr>
          <p:cNvPr id="57" name="Straight Connector 56"/>
          <p:cNvCxnSpPr>
            <a:cxnSpLocks/>
          </p:cNvCxnSpPr>
          <p:nvPr/>
        </p:nvCxnSpPr>
        <p:spPr>
          <a:xfrm flipH="1">
            <a:off x="4854789" y="5155173"/>
            <a:ext cx="130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92569" y="5880827"/>
            <a:ext cx="1302369" cy="5232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Intro Bayesian Statistics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326419" y="4412194"/>
            <a:ext cx="10668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Issues in Regression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2182898" y="4566082"/>
            <a:ext cx="0" cy="7930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193132" y="5349060"/>
            <a:ext cx="15239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46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E8D4F-BD59-4C34-B46F-3F71773654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0F6CE-C629-458C-BE93-44EEB15EDD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60460"/>
            <a:ext cx="7886700" cy="1325563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More about the model</a:t>
            </a:r>
          </a:p>
        </p:txBody>
      </p:sp>
      <p:sp>
        <p:nvSpPr>
          <p:cNvPr id="28672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8286750" cy="4724400"/>
          </a:xfrm>
        </p:spPr>
        <p:txBody>
          <a:bodyPr>
            <a:normAutofit fontScale="92500"/>
          </a:bodyPr>
          <a:lstStyle/>
          <a:p>
            <a:pPr lvl="1">
              <a:lnSpc>
                <a:spcPct val="150000"/>
              </a:lnSpc>
            </a:pPr>
            <a:r>
              <a:rPr lang="en-US" sz="2800" dirty="0">
                <a:latin typeface="Eras Medium ITC" panose="020B0602030504020804" pitchFamily="34" charset="0"/>
              </a:rPr>
              <a:t>If you model:</a:t>
            </a:r>
          </a:p>
          <a:p>
            <a:pPr lvl="2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p</a:t>
            </a:r>
            <a:r>
              <a:rPr lang="en-US" sz="2400" baseline="-25000" dirty="0">
                <a:latin typeface="Eras Medium ITC" panose="020B0602030504020804" pitchFamily="34" charset="0"/>
              </a:rPr>
              <a:t>i</a:t>
            </a:r>
            <a:r>
              <a:rPr lang="en-US" sz="2400" dirty="0">
                <a:latin typeface="Eras Medium ITC" panose="020B0602030504020804" pitchFamily="34" charset="0"/>
              </a:rPr>
              <a:t>= 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0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+ 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1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1i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+ 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2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2i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….+ </a:t>
            </a:r>
            <a:r>
              <a:rPr lang="en-US" sz="2400" baseline="-25000" dirty="0" err="1">
                <a:latin typeface="Eras Medium ITC" panose="020B0602030504020804" pitchFamily="34" charset="0"/>
                <a:sym typeface="Symbol" pitchFamily="18" charset="2"/>
              </a:rPr>
              <a:t>K</a:t>
            </a:r>
            <a:r>
              <a:rPr lang="en-US" sz="2400" dirty="0" err="1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 err="1">
                <a:latin typeface="Eras Medium ITC" panose="020B0602030504020804" pitchFamily="34" charset="0"/>
                <a:sym typeface="Symbol" pitchFamily="18" charset="2"/>
              </a:rPr>
              <a:t>Ki</a:t>
            </a:r>
            <a:r>
              <a:rPr lang="en-US" sz="2400" baseline="2000" dirty="0">
                <a:latin typeface="Eras Medium ITC" panose="020B0602030504020804" pitchFamily="34" charset="0"/>
                <a:sym typeface="Symbol" pitchFamily="18" charset="2"/>
              </a:rPr>
              <a:t>, 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(here, </a:t>
            </a:r>
            <a:r>
              <a:rPr lang="en-US" sz="2400" dirty="0">
                <a:latin typeface="Eras Medium ITC" panose="020B0602030504020804" pitchFamily="34" charset="0"/>
              </a:rPr>
              <a:t>p</a:t>
            </a:r>
            <a:r>
              <a:rPr lang="en-US" sz="2400" baseline="-25000" dirty="0">
                <a:latin typeface="Eras Medium ITC" panose="020B0602030504020804" pitchFamily="34" charset="0"/>
              </a:rPr>
              <a:t>i</a:t>
            </a:r>
            <a:r>
              <a:rPr lang="en-US" sz="2400" dirty="0">
                <a:latin typeface="Eras Medium ITC" panose="020B0602030504020804" pitchFamily="34" charset="0"/>
              </a:rPr>
              <a:t> is probability)</a:t>
            </a:r>
            <a:endParaRPr lang="en-US" sz="2400" baseline="2000" dirty="0">
              <a:latin typeface="Eras Medium ITC" panose="020B0602030504020804" pitchFamily="34" charset="0"/>
              <a:sym typeface="Symbol" pitchFamily="18" charset="2"/>
            </a:endParaRPr>
          </a:p>
          <a:p>
            <a:pPr lvl="2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0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+ 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1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1i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+ 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2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2i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….+ </a:t>
            </a:r>
            <a:r>
              <a:rPr lang="en-US" sz="2400" baseline="-25000" dirty="0" err="1">
                <a:latin typeface="Eras Medium ITC" panose="020B0602030504020804" pitchFamily="34" charset="0"/>
                <a:sym typeface="Symbol" pitchFamily="18" charset="2"/>
              </a:rPr>
              <a:t>K</a:t>
            </a:r>
            <a:r>
              <a:rPr lang="en-US" sz="2400" dirty="0" err="1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 err="1">
                <a:latin typeface="Eras Medium ITC" panose="020B0602030504020804" pitchFamily="34" charset="0"/>
                <a:sym typeface="Symbol" pitchFamily="18" charset="2"/>
              </a:rPr>
              <a:t>Ki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 could get predicted probabilities outside of [0,1], but </a:t>
            </a:r>
            <a:r>
              <a:rPr lang="en-US" sz="2400" dirty="0">
                <a:latin typeface="Eras Medium ITC" panose="020B0602030504020804" pitchFamily="34" charset="0"/>
              </a:rPr>
              <a:t>p</a:t>
            </a:r>
            <a:r>
              <a:rPr lang="en-US" sz="2400" baseline="-25000" dirty="0">
                <a:latin typeface="Eras Medium ITC" panose="020B0602030504020804" pitchFamily="34" charset="0"/>
              </a:rPr>
              <a:t>i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 must be between 0 and 1… You might need additional constraint but it is not so common.</a:t>
            </a:r>
          </a:p>
          <a:p>
            <a:pPr lvl="1">
              <a:lnSpc>
                <a:spcPct val="150000"/>
              </a:lnSpc>
            </a:pPr>
            <a:endParaRPr lang="en-US" sz="2800" dirty="0">
              <a:latin typeface="Eras Medium ITC" panose="020B0602030504020804" pitchFamily="34" charset="0"/>
              <a:sym typeface="Symbol" pitchFamily="18" charset="2"/>
            </a:endParaRP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Eras Medium ITC" panose="020B0602030504020804" pitchFamily="34" charset="0"/>
                <a:sym typeface="Symbol" pitchFamily="18" charset="2"/>
              </a:rPr>
              <a:t>The </a:t>
            </a:r>
            <a:r>
              <a:rPr lang="en-US" sz="2800" dirty="0">
                <a:solidFill>
                  <a:srgbClr val="FF0000"/>
                </a:solidFill>
                <a:latin typeface="Eras Medium ITC" panose="020B0602030504020804" pitchFamily="34" charset="0"/>
                <a:sym typeface="Symbol" pitchFamily="18" charset="2"/>
              </a:rPr>
              <a:t>“logit” or log-odds link function </a:t>
            </a:r>
            <a:r>
              <a:rPr lang="en-US" sz="2800" dirty="0">
                <a:latin typeface="Eras Medium ITC" panose="020B0602030504020804" pitchFamily="34" charset="0"/>
                <a:sym typeface="Symbol" pitchFamily="18" charset="2"/>
              </a:rPr>
              <a:t>guarantees that predictions will be between 0 and 1.</a:t>
            </a:r>
          </a:p>
        </p:txBody>
      </p:sp>
    </p:spTree>
    <p:extLst>
      <p:ext uri="{BB962C8B-B14F-4D97-AF65-F5344CB8AC3E}">
        <p14:creationId xmlns:p14="http://schemas.microsoft.com/office/powerpoint/2010/main" val="14987105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7374"/>
            <a:ext cx="7886700" cy="1325563"/>
          </a:xfrm>
        </p:spPr>
        <p:txBody>
          <a:bodyPr/>
          <a:lstStyle/>
          <a:p>
            <a:r>
              <a:rPr lang="en-US" sz="4000" dirty="0">
                <a:latin typeface="Eras Medium ITC" panose="020B0602030504020804" pitchFamily="34" charset="0"/>
              </a:rPr>
              <a:t>Interpretation of the coefficients</a:t>
            </a:r>
          </a:p>
        </p:txBody>
      </p:sp>
      <p:sp>
        <p:nvSpPr>
          <p:cNvPr id="290819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371600"/>
            <a:ext cx="7886700" cy="532923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Eras Medium ITC" panose="020B0602030504020804" pitchFamily="34" charset="0"/>
              </a:rPr>
              <a:t>So, the logistic model says:</a:t>
            </a:r>
          </a:p>
          <a:p>
            <a:pPr lvl="1"/>
            <a:r>
              <a:rPr lang="en-US" sz="2400" dirty="0">
                <a:latin typeface="Eras Medium ITC" panose="020B0602030504020804" pitchFamily="34" charset="0"/>
              </a:rPr>
              <a:t>logit(p</a:t>
            </a:r>
            <a:r>
              <a:rPr lang="en-US" sz="2400" baseline="-25000" dirty="0">
                <a:latin typeface="Eras Medium ITC" panose="020B0602030504020804" pitchFamily="34" charset="0"/>
              </a:rPr>
              <a:t>i</a:t>
            </a:r>
            <a:r>
              <a:rPr lang="en-US" sz="2400" dirty="0">
                <a:latin typeface="Eras Medium ITC" panose="020B0602030504020804" pitchFamily="34" charset="0"/>
              </a:rPr>
              <a:t>) = ln(p</a:t>
            </a:r>
            <a:r>
              <a:rPr lang="en-US" sz="2400" baseline="-25000" dirty="0">
                <a:latin typeface="Eras Medium ITC" panose="020B0602030504020804" pitchFamily="34" charset="0"/>
              </a:rPr>
              <a:t>i</a:t>
            </a:r>
            <a:r>
              <a:rPr lang="en-US" sz="2400" dirty="0">
                <a:latin typeface="Eras Medium ITC" panose="020B0602030504020804" pitchFamily="34" charset="0"/>
              </a:rPr>
              <a:t>/(1-p</a:t>
            </a:r>
            <a:r>
              <a:rPr lang="en-US" sz="2400" baseline="-25000" dirty="0">
                <a:latin typeface="Eras Medium ITC" panose="020B0602030504020804" pitchFamily="34" charset="0"/>
              </a:rPr>
              <a:t>i</a:t>
            </a:r>
            <a:r>
              <a:rPr lang="en-US" sz="2400" dirty="0">
                <a:latin typeface="Eras Medium ITC" panose="020B0602030504020804" pitchFamily="34" charset="0"/>
              </a:rPr>
              <a:t>)) = ln(odds) = 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0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+ 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1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1i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+ ….+ </a:t>
            </a:r>
            <a:r>
              <a:rPr lang="en-US" sz="2400" baseline="-25000" dirty="0" err="1">
                <a:latin typeface="Eras Medium ITC" panose="020B0602030504020804" pitchFamily="34" charset="0"/>
                <a:sym typeface="Symbol" pitchFamily="18" charset="2"/>
              </a:rPr>
              <a:t>K</a:t>
            </a:r>
            <a:r>
              <a:rPr lang="en-US" sz="2400" dirty="0" err="1">
                <a:latin typeface="Eras Medium ITC" panose="020B0602030504020804" pitchFamily="34" charset="0"/>
                <a:sym typeface="Symbol" pitchFamily="18" charset="2"/>
              </a:rPr>
              <a:t>X</a:t>
            </a:r>
            <a:r>
              <a:rPr lang="en-US" sz="2400" baseline="-25000" dirty="0" err="1">
                <a:latin typeface="Eras Medium ITC" panose="020B0602030504020804" pitchFamily="34" charset="0"/>
                <a:sym typeface="Symbol" pitchFamily="18" charset="2"/>
              </a:rPr>
              <a:t>Ki</a:t>
            </a:r>
            <a:endParaRPr lang="en-US" sz="2400" baseline="-25000" dirty="0">
              <a:latin typeface="Eras Medium ITC" panose="020B0602030504020804" pitchFamily="34" charset="0"/>
              <a:sym typeface="Symbol" pitchFamily="18" charset="2"/>
            </a:endParaRPr>
          </a:p>
          <a:p>
            <a:pPr lvl="1"/>
            <a:endParaRPr lang="en-US" sz="2400" dirty="0">
              <a:latin typeface="Eras Medium ITC" panose="020B0602030504020804" pitchFamily="34" charset="0"/>
              <a:sym typeface="Symbol" pitchFamily="18" charset="2"/>
            </a:endParaRPr>
          </a:p>
          <a:p>
            <a:pPr lvl="1"/>
            <a:endParaRPr lang="en-US" sz="2400" dirty="0">
              <a:latin typeface="Eras Medium ITC" panose="020B0602030504020804" pitchFamily="34" charset="0"/>
              <a:sym typeface="Symbol" pitchFamily="18" charset="2"/>
            </a:endParaRPr>
          </a:p>
          <a:p>
            <a:pPr lvl="1"/>
            <a:endParaRPr lang="en-US" sz="2400" dirty="0">
              <a:latin typeface="Eras Medium ITC" panose="020B0602030504020804" pitchFamily="34" charset="0"/>
              <a:sym typeface="Symbol" pitchFamily="18" charset="2"/>
            </a:endParaRPr>
          </a:p>
          <a:p>
            <a:pPr lvl="1"/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So, how to interpret </a:t>
            </a:r>
            <a:r>
              <a:rPr lang="en-US" sz="2400" baseline="-25000" dirty="0">
                <a:latin typeface="Eras Medium ITC" panose="020B0602030504020804" pitchFamily="34" charset="0"/>
                <a:sym typeface="Symbol" pitchFamily="18" charset="2"/>
              </a:rPr>
              <a:t>k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?</a:t>
            </a:r>
          </a:p>
          <a:p>
            <a:pPr lvl="1"/>
            <a:endParaRPr lang="en-US" sz="2400" dirty="0">
              <a:latin typeface="Eras Medium ITC" panose="020B0602030504020804" pitchFamily="34" charset="0"/>
              <a:sym typeface="Symbol" pitchFamily="18" charset="2"/>
            </a:endParaRPr>
          </a:p>
          <a:p>
            <a:pPr marL="222250" marR="0" lvl="1" indent="-22225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204658"/>
              </a:buClr>
              <a:buSzPct val="100000"/>
              <a:buFontTx/>
              <a:buChar char="•"/>
              <a:tabLst/>
              <a:defRPr/>
            </a:pPr>
            <a:r>
              <a:rPr lang="en-US" sz="24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It is NOT the change in Y for a given change in </a:t>
            </a:r>
            <a:r>
              <a:rPr lang="en-US" sz="2400" dirty="0" err="1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X</a:t>
            </a:r>
            <a:r>
              <a:rPr lang="en-US" sz="2400" baseline="-20000" dirty="0" err="1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k</a:t>
            </a:r>
            <a:r>
              <a:rPr lang="en-US" sz="24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.</a:t>
            </a:r>
            <a:endParaRPr lang="en-US" sz="2400" dirty="0">
              <a:latin typeface="Eras Medium ITC" panose="020B0602030504020804" pitchFamily="34" charset="0"/>
            </a:endParaRPr>
          </a:p>
          <a:p>
            <a:pPr marL="222250" marR="0" lvl="1" indent="-22225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204658"/>
              </a:buClr>
              <a:buSzPct val="100000"/>
              <a:buFontTx/>
              <a:buChar char="•"/>
              <a:tabLst/>
              <a:defRPr/>
            </a:pPr>
            <a:r>
              <a:rPr lang="en-US" sz="24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It is NOT the change in p</a:t>
            </a:r>
            <a:r>
              <a:rPr lang="en-US" sz="2400" baseline="-200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 for a given change in </a:t>
            </a:r>
            <a:r>
              <a:rPr lang="en-US" sz="2400" dirty="0" err="1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X</a:t>
            </a:r>
            <a:r>
              <a:rPr lang="en-US" sz="2400" baseline="-20000" dirty="0" err="1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k</a:t>
            </a:r>
            <a:r>
              <a:rPr lang="en-US" sz="24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.</a:t>
            </a:r>
          </a:p>
          <a:p>
            <a:pPr marL="222250" marR="0" lvl="1" indent="-22225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204658"/>
              </a:buClr>
              <a:buSzPct val="100000"/>
              <a:buFontTx/>
              <a:buChar char="•"/>
              <a:tabLst/>
              <a:defRPr/>
            </a:pPr>
            <a:r>
              <a:rPr lang="en-US" sz="2400" dirty="0">
                <a:latin typeface="Eras Medium ITC" panose="020B0602030504020804" pitchFamily="34" charset="0"/>
                <a:cs typeface="Arial" pitchFamily="34" charset="0"/>
              </a:rPr>
              <a:t>Instead, coefficients are related to the </a:t>
            </a:r>
            <a:r>
              <a:rPr lang="en-US" sz="2400" u="sng" dirty="0">
                <a:latin typeface="Eras Medium ITC" panose="020B0602030504020804" pitchFamily="34" charset="0"/>
                <a:cs typeface="Arial" pitchFamily="34" charset="0"/>
              </a:rPr>
              <a:t>logarithm of odds ratio (this is called as ‘logit’)</a:t>
            </a:r>
            <a:r>
              <a:rPr lang="en-US" sz="2400" dirty="0">
                <a:latin typeface="Eras Medium ITC" panose="020B0602030504020804" pitchFamily="34" charset="0"/>
                <a:cs typeface="Arial" pitchFamily="34" charset="0"/>
              </a:rPr>
              <a:t>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3900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4D091D99-5399-4ECA-A5EC-CB721C05BB70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24100" y="2286000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Eras Medium ITC" panose="020B0602030504020804" pitchFamily="34" charset="0"/>
              </a:rPr>
              <a:t>Now, ln(odds) can be continuous value! </a:t>
            </a:r>
          </a:p>
          <a:p>
            <a:r>
              <a:rPr lang="en-US" sz="2000" b="1" dirty="0">
                <a:latin typeface="Eras Medium ITC" panose="020B0602030504020804" pitchFamily="34" charset="0"/>
              </a:rPr>
              <a:t>I will explain the logit link more details soon…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3274228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Interpretation of Coefficients</a:t>
            </a:r>
          </a:p>
        </p:txBody>
      </p:sp>
      <p:sp>
        <p:nvSpPr>
          <p:cNvPr id="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47530"/>
            <a:ext cx="8134350" cy="4385008"/>
          </a:xfrm>
        </p:spPr>
        <p:txBody>
          <a:bodyPr>
            <a:noAutofit/>
          </a:bodyPr>
          <a:lstStyle/>
          <a:p>
            <a:pPr lvl="1" fontAlgn="base">
              <a:lnSpc>
                <a:spcPct val="200000"/>
              </a:lnSpc>
            </a:pPr>
            <a:r>
              <a:rPr lang="en-US" sz="2000" dirty="0">
                <a:latin typeface="Eras Medium ITC" panose="020B0602030504020804" pitchFamily="34" charset="0"/>
                <a:sym typeface="Symbol" pitchFamily="18" charset="2"/>
              </a:rPr>
              <a:t>                                                                                 </a:t>
            </a:r>
          </a:p>
          <a:p>
            <a:pPr lvl="1" fontAlgn="base">
              <a:lnSpc>
                <a:spcPct val="200000"/>
              </a:lnSpc>
            </a:pPr>
            <a:r>
              <a:rPr lang="en-US" sz="2000" dirty="0">
                <a:latin typeface="Eras Medium ITC" panose="020B0602030504020804" pitchFamily="34" charset="0"/>
                <a:sym typeface="Symbol" pitchFamily="18" charset="2"/>
              </a:rPr>
              <a:t>                                        </a:t>
            </a:r>
            <a:r>
              <a:rPr lang="en-US" sz="2400" dirty="0">
                <a:latin typeface="Eras Medium ITC" panose="020B0602030504020804" pitchFamily="34" charset="0"/>
                <a:sym typeface="Symbol" pitchFamily="18" charset="2"/>
              </a:rPr>
              <a:t></a:t>
            </a:r>
            <a:endParaRPr lang="en-US" sz="2400" u="none" dirty="0">
              <a:solidFill>
                <a:schemeClr val="tx1"/>
              </a:solidFill>
              <a:latin typeface="Eras Medium ITC" panose="020B0602030504020804" pitchFamily="34" charset="0"/>
              <a:cs typeface="Arial" pitchFamily="34" charset="0"/>
            </a:endParaRPr>
          </a:p>
          <a:p>
            <a:pPr lvl="1" rtl="0" eaLnBrk="1" fontAlgn="base" hangingPunct="1">
              <a:lnSpc>
                <a:spcPct val="200000"/>
              </a:lnSpc>
            </a:pPr>
            <a:r>
              <a:rPr lang="en-US" sz="2000" u="none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   logit(p</a:t>
            </a:r>
            <a:r>
              <a:rPr lang="en-US" sz="2000" u="none" baseline="-250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i</a:t>
            </a:r>
            <a:r>
              <a:rPr lang="en-US" sz="2000" u="none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) = ln(p</a:t>
            </a:r>
            <a:r>
              <a:rPr lang="en-US" sz="2000" u="none" baseline="-250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i</a:t>
            </a:r>
            <a:r>
              <a:rPr lang="en-US" sz="2000" u="none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/(1-p</a:t>
            </a:r>
            <a:r>
              <a:rPr lang="en-US" sz="2000" u="none" baseline="-250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i</a:t>
            </a:r>
            <a:r>
              <a:rPr lang="en-US" sz="2000" u="none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)) = ln(odds) = </a:t>
            </a:r>
            <a:r>
              <a:rPr lang="en-US" sz="2000" u="none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  <a:sym typeface="Symbol"/>
              </a:rPr>
              <a:t></a:t>
            </a:r>
            <a:r>
              <a:rPr lang="en-US" sz="2000" u="none" baseline="-250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0</a:t>
            </a:r>
            <a:r>
              <a:rPr lang="en-US" sz="2000" u="none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+ </a:t>
            </a:r>
            <a:r>
              <a:rPr lang="en-US" sz="2000" u="none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  <a:sym typeface="Symbol"/>
              </a:rPr>
              <a:t></a:t>
            </a:r>
            <a:r>
              <a:rPr lang="en-US" sz="2000" u="none" baseline="-250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1</a:t>
            </a:r>
            <a:r>
              <a:rPr lang="en-US" sz="2000" u="none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X</a:t>
            </a:r>
            <a:r>
              <a:rPr lang="en-US" sz="2000" u="none" baseline="-25000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1i</a:t>
            </a:r>
            <a:r>
              <a:rPr lang="en-US" sz="2000" u="none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+ ….+ </a:t>
            </a:r>
            <a:r>
              <a:rPr lang="en-US" sz="2000" u="none" dirty="0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  <a:sym typeface="Symbol"/>
              </a:rPr>
              <a:t></a:t>
            </a:r>
            <a:r>
              <a:rPr lang="en-US" sz="2000" u="none" baseline="-25000" dirty="0" err="1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K</a:t>
            </a:r>
            <a:r>
              <a:rPr lang="en-US" sz="2000" u="none" dirty="0" err="1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X</a:t>
            </a:r>
            <a:r>
              <a:rPr lang="en-US" sz="2000" u="none" baseline="-25000" dirty="0" err="1">
                <a:solidFill>
                  <a:schemeClr val="tx1"/>
                </a:solidFill>
                <a:latin typeface="Eras Medium ITC" panose="020B0602030504020804" pitchFamily="34" charset="0"/>
                <a:cs typeface="Arial" pitchFamily="34" charset="0"/>
              </a:rPr>
              <a:t>Ki</a:t>
            </a:r>
            <a:endParaRPr lang="en-US" sz="2000" u="none" baseline="-25000" dirty="0">
              <a:solidFill>
                <a:schemeClr val="tx1"/>
              </a:solidFill>
              <a:latin typeface="Eras Medium ITC" panose="020B0602030504020804" pitchFamily="34" charset="0"/>
              <a:cs typeface="Arial" pitchFamily="34" charset="0"/>
            </a:endParaRPr>
          </a:p>
          <a:p>
            <a:pPr lvl="1">
              <a:lnSpc>
                <a:spcPct val="200000"/>
              </a:lnSpc>
              <a:buNone/>
            </a:pPr>
            <a:r>
              <a:rPr lang="en-US" sz="1600" dirty="0">
                <a:latin typeface="Eras Medium ITC" panose="020B0602030504020804" pitchFamily="34" charset="0"/>
                <a:sym typeface="Symbol" pitchFamily="18" charset="2"/>
              </a:rPr>
              <a:t>				</a:t>
            </a:r>
          </a:p>
          <a:p>
            <a:pPr lvl="1">
              <a:lnSpc>
                <a:spcPct val="200000"/>
              </a:lnSpc>
            </a:pPr>
            <a:r>
              <a:rPr lang="en-US" sz="1600" dirty="0">
                <a:latin typeface="Eras Medium ITC" panose="020B0602030504020804" pitchFamily="34" charset="0"/>
                <a:sym typeface="Symbol" pitchFamily="18" charset="2"/>
              </a:rPr>
              <a:t> </a:t>
            </a:r>
            <a:r>
              <a:rPr lang="en-US" sz="2000" dirty="0">
                <a:latin typeface="Eras Medium ITC" panose="020B0602030504020804" pitchFamily="34" charset="0"/>
                <a:sym typeface="Symbol" pitchFamily="18" charset="2"/>
              </a:rPr>
              <a:t>Remember: Coefficients affect log(odds ratio), not dependent variable (e.g., Y) directly. – let’s see an example soon…</a:t>
            </a:r>
          </a:p>
          <a:p>
            <a:pPr lvl="1">
              <a:lnSpc>
                <a:spcPct val="200000"/>
              </a:lnSpc>
              <a:buNone/>
            </a:pPr>
            <a:r>
              <a:rPr lang="en-US" sz="2000" dirty="0">
                <a:latin typeface="Eras Medium ITC" panose="020B0602030504020804" pitchFamily="34" charset="0"/>
                <a:sym typeface="Symbol" pitchFamily="18" charset="2"/>
              </a:rPr>
              <a:t>			</a:t>
            </a:r>
          </a:p>
        </p:txBody>
      </p:sp>
      <p:graphicFrame>
        <p:nvGraphicFramePr>
          <p:cNvPr id="317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132738"/>
              </p:ext>
            </p:extLst>
          </p:nvPr>
        </p:nvGraphicFramePr>
        <p:xfrm>
          <a:off x="1447800" y="1947530"/>
          <a:ext cx="4648201" cy="877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" name="Equation" r:id="rId4" imgW="2286000" imgH="431640" progId="Equation.3">
                  <p:embed/>
                </p:oleObj>
              </mc:Choice>
              <mc:Fallback>
                <p:oleObj name="Equation" r:id="rId4" imgW="22860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947530"/>
                        <a:ext cx="4648201" cy="87799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962444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Logistic Regression Output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8650" y="4800600"/>
            <a:ext cx="8286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Eras Medium ITC" panose="020B0602030504020804" pitchFamily="34" charset="0"/>
              </a:rPr>
              <a:t>How to interpret the effect of </a:t>
            </a:r>
            <a:r>
              <a:rPr lang="en-US" sz="2400" dirty="0" err="1">
                <a:latin typeface="Eras Medium ITC" panose="020B0602030504020804" pitchFamily="34" charset="0"/>
              </a:rPr>
              <a:t>Recency</a:t>
            </a:r>
            <a:r>
              <a:rPr lang="en-US" sz="2400" dirty="0">
                <a:latin typeface="Eras Medium ITC" panose="020B0602030504020804" pitchFamily="34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Eras Medium ITC" panose="020B0602030504020804" pitchFamily="34" charset="0"/>
              </a:rPr>
              <a:t>How to interpret the effect of Frequency?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Eras Medium ITC" panose="020B06020305040208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2" y="2057400"/>
            <a:ext cx="8073566" cy="21193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249170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Eras Medium ITC" panose="020B0602030504020804" pitchFamily="34" charset="0"/>
              </a:rPr>
              <a:t>Logistic Regression 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48654"/>
                <a:ext cx="78867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0" dirty="0">
                    <a:latin typeface="Eras Medium ITC" panose="020B0602030504020804" pitchFamily="34" charset="0"/>
                  </a:rPr>
                  <a:t>(1)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𝑜𝑑𝑑𝑠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=−30.3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+3.34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+0.59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+0.17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latin typeface="Eras Medium ITC" panose="020B06020305040208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b="0" dirty="0">
                    <a:latin typeface="Eras Medium ITC" panose="020B0602030504020804" pitchFamily="34" charset="0"/>
                  </a:rPr>
                  <a:t>(2)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𝑃𝑟𝑜𝑏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−30.3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+3.34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+0.59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+0.17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−30.3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+3.34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+0.59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+0.17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sz="2400" dirty="0">
                  <a:latin typeface="Eras Medium ITC" panose="020B06020305040208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Eras Medium ITC" panose="020B0602030504020804" pitchFamily="34" charset="0"/>
                  </a:rPr>
                  <a:t>Plug the X1, X2 and X3 into equation (2) and compute the probability for each case.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Eras Medium ITC" panose="020B0602030504020804" pitchFamily="34" charset="0"/>
                  </a:rPr>
                  <a:t>If probability is greater than 0.5, choice is “Yes (=1)”, but if probability is less than 0.5, choice is “No(=0)”. </a:t>
                </a:r>
              </a:p>
              <a:p>
                <a:pPr>
                  <a:lnSpc>
                    <a:spcPct val="150000"/>
                  </a:lnSpc>
                </a:pPr>
                <a:endParaRPr lang="en-US" sz="2400" dirty="0">
                  <a:latin typeface="Eras Medium ITC" panose="020B06020305040208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>
                  <a:latin typeface="Eras Medium ITC" panose="020B0602030504020804" pitchFamily="34" charset="0"/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48654"/>
                <a:ext cx="7886700" cy="4351338"/>
              </a:xfrm>
              <a:blipFill rotWithShape="0">
                <a:blip r:embed="rId2"/>
                <a:stretch>
                  <a:fillRect l="-1005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447800" y="5957956"/>
            <a:ext cx="7244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Eras Medium ITC" panose="020B06020305040208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Eras Medium ITC" panose="020B0602030504020804" pitchFamily="34" charset="0"/>
              </a:rPr>
              <a:t>This is a approximation scheme to overcome limited information. Same in sigmoid function in machine-learning…</a:t>
            </a:r>
          </a:p>
        </p:txBody>
      </p:sp>
    </p:spTree>
    <p:extLst>
      <p:ext uri="{BB962C8B-B14F-4D97-AF65-F5344CB8AC3E}">
        <p14:creationId xmlns:p14="http://schemas.microsoft.com/office/powerpoint/2010/main" val="4013216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Eras Medium ITC" panose="020B0602030504020804" pitchFamily="34" charset="0"/>
              </a:rPr>
              <a:t>Logistic Regression Predictions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703358"/>
              </p:ext>
            </p:extLst>
          </p:nvPr>
        </p:nvGraphicFramePr>
        <p:xfrm>
          <a:off x="628650" y="1828800"/>
          <a:ext cx="7239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Oval 4"/>
          <p:cNvSpPr/>
          <p:nvPr/>
        </p:nvSpPr>
        <p:spPr>
          <a:xfrm>
            <a:off x="7162800" y="4016125"/>
            <a:ext cx="990600" cy="163145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80294" y="4643465"/>
                <a:ext cx="628650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𝑬𝒓𝒓𝒐𝒓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latin typeface="Eras Medium ITC" panose="020B06020305040208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294" y="4643465"/>
                <a:ext cx="628650" cy="376770"/>
              </a:xfrm>
              <a:prstGeom prst="rect">
                <a:avLst/>
              </a:prstGeom>
              <a:blipFill rotWithShape="0">
                <a:blip r:embed="rId4"/>
                <a:stretch>
                  <a:fillRect r="-3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1671918" y="2209800"/>
            <a:ext cx="990600" cy="163145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65655" y="2484075"/>
                <a:ext cx="614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𝑬𝒓𝒓𝒐𝒓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latin typeface="Eras Medium ITC" panose="020B06020305040208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55" y="2484075"/>
                <a:ext cx="614082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34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30967" y="4652241"/>
                <a:ext cx="628650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𝐻𝑖𝑡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Eras Medium ITC" panose="020B06020305040208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967" y="4652241"/>
                <a:ext cx="628650" cy="37677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886700" y="2236568"/>
                <a:ext cx="628650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𝐻𝑖𝑡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Eras Medium ITC" panose="020B06020305040208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00" y="2236568"/>
                <a:ext cx="628650" cy="37677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01677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Graphically, Choice Prediction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5905500" cy="3937000"/>
          </a:xfrm>
        </p:spPr>
      </p:pic>
      <p:sp>
        <p:nvSpPr>
          <p:cNvPr id="7" name="Right Brace 6"/>
          <p:cNvSpPr/>
          <p:nvPr/>
        </p:nvSpPr>
        <p:spPr>
          <a:xfrm>
            <a:off x="6019800" y="2209800"/>
            <a:ext cx="1066800" cy="16002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Eras Medium ITC" panose="020B0602030504020804" pitchFamily="34" charset="0"/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5992906" y="3810000"/>
            <a:ext cx="1066800" cy="16002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Eras Medium ITC" panose="020B06020305040208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2800" y="28310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Y=1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62800" y="44312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Y=0</a:t>
            </a:r>
          </a:p>
        </p:txBody>
      </p:sp>
    </p:spTree>
    <p:extLst>
      <p:ext uri="{BB962C8B-B14F-4D97-AF65-F5344CB8AC3E}">
        <p14:creationId xmlns:p14="http://schemas.microsoft.com/office/powerpoint/2010/main" val="563171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971" y="229813"/>
            <a:ext cx="7886700" cy="1325563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Measure of fit (in-sample)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066800" y="2209800"/>
          <a:ext cx="6553201" cy="1645920"/>
        </p:xfrm>
        <a:graphic>
          <a:graphicData uri="http://schemas.openxmlformats.org/drawingml/2006/table">
            <a:tbl>
              <a:tblPr/>
              <a:tblGrid>
                <a:gridCol w="1069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9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1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4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192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Classification table for the estimation sample (Variable Choice):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from \ to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% correct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92.73%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95.56%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94.00%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838200" y="1524000"/>
            <a:ext cx="7772400" cy="4953000"/>
          </a:xfrm>
        </p:spPr>
        <p:txBody>
          <a:bodyPr/>
          <a:lstStyle/>
          <a:p>
            <a:pPr lvl="0"/>
            <a:r>
              <a:rPr lang="en-US" dirty="0">
                <a:latin typeface="Eras Medium ITC" panose="020B0602030504020804" pitchFamily="34" charset="0"/>
              </a:rPr>
              <a:t>Hit Rate (quasi-R</a:t>
            </a:r>
            <a:r>
              <a:rPr lang="en-US" baseline="30000" dirty="0">
                <a:latin typeface="Eras Medium ITC" panose="020B0602030504020804" pitchFamily="34" charset="0"/>
              </a:rPr>
              <a:t>2</a:t>
            </a:r>
            <a:r>
              <a:rPr lang="en-US" dirty="0">
                <a:latin typeface="Eras Medium ITC" panose="020B0602030504020804" pitchFamily="34" charset="0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5521" y="4954806"/>
            <a:ext cx="746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How to interpret this classification table?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Do you think this (in-sample) fit performance is good?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3009900" y="2947147"/>
            <a:ext cx="457200" cy="22098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38400" y="43410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Eras Medium ITC" panose="020B0602030504020804" pitchFamily="34" charset="0"/>
              </a:rPr>
              <a:t>Predicted value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4321" y="117363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Eras Medium ITC" panose="020B0602030504020804" pitchFamily="34" charset="0"/>
              </a:rPr>
              <a:t>Observed value</a:t>
            </a:r>
          </a:p>
        </p:txBody>
      </p:sp>
      <p:cxnSp>
        <p:nvCxnSpPr>
          <p:cNvPr id="7" name="Straight Arrow Connector 6"/>
          <p:cNvCxnSpPr>
            <a:endCxn id="10" idx="2"/>
          </p:cNvCxnSpPr>
          <p:nvPr/>
        </p:nvCxnSpPr>
        <p:spPr>
          <a:xfrm flipV="1">
            <a:off x="5638800" y="1542971"/>
            <a:ext cx="1829921" cy="165365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953000" y="2971800"/>
            <a:ext cx="6858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846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Eras Medium ITC" panose="020B0602030504020804" pitchFamily="34" charset="0"/>
              </a:rPr>
              <a:t>External Sample Prediction Practice with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lvl="1">
              <a:lnSpc>
                <a:spcPct val="150000"/>
              </a:lnSpc>
              <a:spcBef>
                <a:spcPts val="750"/>
              </a:spcBef>
            </a:pPr>
            <a:r>
              <a:rPr lang="en-US" sz="2400" dirty="0">
                <a:latin typeface="Eras Medium ITC" panose="020B0602030504020804" pitchFamily="34" charset="0"/>
              </a:rPr>
              <a:t>What is the Log Odds value that a customer will buy with </a:t>
            </a:r>
            <a:r>
              <a:rPr lang="en-US" sz="2400" dirty="0" err="1">
                <a:latin typeface="Eras Medium ITC" panose="020B0602030504020804" pitchFamily="34" charset="0"/>
              </a:rPr>
              <a:t>recency</a:t>
            </a:r>
            <a:r>
              <a:rPr lang="en-US" sz="2400" dirty="0">
                <a:latin typeface="Eras Medium ITC" panose="020B0602030504020804" pitchFamily="34" charset="0"/>
              </a:rPr>
              <a:t> of 4, frequency of 9, and total monetary value of 66.71? What is probability?</a:t>
            </a:r>
          </a:p>
          <a:p>
            <a:pPr marL="171450" lvl="1">
              <a:lnSpc>
                <a:spcPct val="150000"/>
              </a:lnSpc>
              <a:spcBef>
                <a:spcPts val="750"/>
              </a:spcBef>
            </a:pPr>
            <a:r>
              <a:rPr lang="en-US" sz="2400" dirty="0">
                <a:latin typeface="Eras Medium ITC" panose="020B0602030504020804" pitchFamily="34" charset="0"/>
              </a:rPr>
              <a:t>What is the Log Odds value that a customer will buy with </a:t>
            </a:r>
            <a:r>
              <a:rPr lang="en-US" sz="2400" dirty="0" err="1">
                <a:latin typeface="Eras Medium ITC" panose="020B0602030504020804" pitchFamily="34" charset="0"/>
              </a:rPr>
              <a:t>recency</a:t>
            </a:r>
            <a:r>
              <a:rPr lang="en-US" sz="2400" dirty="0">
                <a:latin typeface="Eras Medium ITC" panose="020B0602030504020804" pitchFamily="34" charset="0"/>
              </a:rPr>
              <a:t> of 5, frequency of 8, and total monetary value of 70? What is likelihood for the customer?</a:t>
            </a:r>
          </a:p>
          <a:p>
            <a:pPr marL="171450" lvl="1">
              <a:lnSpc>
                <a:spcPct val="150000"/>
              </a:lnSpc>
              <a:spcBef>
                <a:spcPts val="750"/>
              </a:spcBef>
            </a:pPr>
            <a:endParaRPr lang="en-US" sz="2400" dirty="0">
              <a:latin typeface="Eras Medium ITC" panose="020B0602030504020804" pitchFamily="34" charset="0"/>
            </a:endParaRPr>
          </a:p>
          <a:p>
            <a:pPr marL="171450" lvl="1">
              <a:lnSpc>
                <a:spcPct val="150000"/>
              </a:lnSpc>
              <a:spcBef>
                <a:spcPts val="750"/>
              </a:spcBef>
            </a:pPr>
            <a:endParaRPr lang="en-US" sz="2400" dirty="0">
              <a:latin typeface="Eras Medium ITC" panose="020B0602030504020804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42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Other Regressions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600200"/>
            <a:ext cx="8286750" cy="4803775"/>
          </a:xfrm>
        </p:spPr>
        <p:txBody>
          <a:bodyPr>
            <a:normAutofit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So far, Least Square Regression (aka OLS):  When dependent variable is continuous and assumed to be normally distributed. </a:t>
            </a:r>
          </a:p>
          <a:p>
            <a:r>
              <a:rPr lang="en-US" dirty="0">
                <a:latin typeface="Eras Medium ITC" panose="020B0602030504020804" pitchFamily="34" charset="0"/>
              </a:rPr>
              <a:t>What if DV is:</a:t>
            </a:r>
          </a:p>
          <a:p>
            <a:pPr lvl="1"/>
            <a:r>
              <a:rPr lang="en-US" dirty="0">
                <a:latin typeface="Eras Medium ITC" panose="020B0602030504020804" pitchFamily="34" charset="0"/>
              </a:rPr>
              <a:t>Nominal (e.g., Buy Yes or No, Choice Brand A, B or C, etc.) </a:t>
            </a:r>
          </a:p>
          <a:p>
            <a:pPr lvl="2"/>
            <a:r>
              <a:rPr lang="en-US" dirty="0">
                <a:latin typeface="Eras Medium ITC" panose="020B0602030504020804" pitchFamily="34" charset="0"/>
              </a:rPr>
              <a:t>For binary – Binary Logistic regression or </a:t>
            </a:r>
            <a:r>
              <a:rPr lang="en-US" dirty="0" err="1">
                <a:latin typeface="Eras Medium ITC" panose="020B0602030504020804" pitchFamily="34" charset="0"/>
              </a:rPr>
              <a:t>probit</a:t>
            </a:r>
            <a:r>
              <a:rPr lang="en-US" dirty="0">
                <a:latin typeface="Eras Medium ITC" panose="020B0602030504020804" pitchFamily="34" charset="0"/>
              </a:rPr>
              <a:t> regression</a:t>
            </a:r>
          </a:p>
          <a:p>
            <a:pPr lvl="2"/>
            <a:r>
              <a:rPr lang="en-US" dirty="0">
                <a:latin typeface="Eras Medium ITC" panose="020B0602030504020804" pitchFamily="34" charset="0"/>
              </a:rPr>
              <a:t>For multinomial – Multinomial Logistic or multinomial </a:t>
            </a:r>
            <a:r>
              <a:rPr lang="en-US" dirty="0" err="1">
                <a:latin typeface="Eras Medium ITC" panose="020B0602030504020804" pitchFamily="34" charset="0"/>
              </a:rPr>
              <a:t>probit</a:t>
            </a:r>
            <a:r>
              <a:rPr lang="en-US" dirty="0">
                <a:latin typeface="Eras Medium ITC" panose="020B0602030504020804" pitchFamily="34" charset="0"/>
              </a:rPr>
              <a:t> regression</a:t>
            </a:r>
          </a:p>
          <a:p>
            <a:pPr lvl="1"/>
            <a:r>
              <a:rPr lang="en-US" dirty="0">
                <a:latin typeface="Eras Medium ITC" panose="020B0602030504020804" pitchFamily="34" charset="0"/>
              </a:rPr>
              <a:t>Ordinal (e.g., Star Ratings) – Ordinal Regression</a:t>
            </a:r>
          </a:p>
          <a:p>
            <a:pPr lvl="1"/>
            <a:r>
              <a:rPr lang="en-US" dirty="0">
                <a:latin typeface="Eras Medium ITC" panose="020B0602030504020804" pitchFamily="34" charset="0"/>
              </a:rPr>
              <a:t>Count information (e.g., how many consumers visit?) – Poisson regression, negative binomial regression</a:t>
            </a:r>
          </a:p>
          <a:p>
            <a:endParaRPr lang="en-US" dirty="0"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887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14" y="914400"/>
            <a:ext cx="5565586" cy="5558958"/>
          </a:xfrm>
          <a:prstGeom prst="rect">
            <a:avLst/>
          </a:prstGeom>
        </p:spPr>
      </p:pic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0633"/>
            <a:ext cx="83820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Eras Medium ITC" panose="020B0602030504020804" pitchFamily="34" charset="0"/>
              </a:rPr>
              <a:t>Change in Predicted Probability </a:t>
            </a:r>
            <a:br>
              <a:rPr lang="en-US" sz="3200" dirty="0">
                <a:latin typeface="Eras Medium ITC" panose="020B0602030504020804" pitchFamily="34" charset="0"/>
              </a:rPr>
            </a:br>
            <a:r>
              <a:rPr lang="en-US" sz="3200" dirty="0">
                <a:latin typeface="Eras Medium ITC" panose="020B0602030504020804" pitchFamily="34" charset="0"/>
              </a:rPr>
              <a:t>(see R simulation example for this)</a:t>
            </a:r>
          </a:p>
        </p:txBody>
      </p:sp>
      <p:sp>
        <p:nvSpPr>
          <p:cNvPr id="377861" name="Text Box 5"/>
          <p:cNvSpPr txBox="1">
            <a:spLocks noChangeArrowheads="1"/>
          </p:cNvSpPr>
          <p:nvPr/>
        </p:nvSpPr>
        <p:spPr bwMode="auto">
          <a:xfrm>
            <a:off x="6060322" y="4949258"/>
            <a:ext cx="2893741" cy="132343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Eras Medium ITC" panose="020B0602030504020804" pitchFamily="34" charset="0"/>
              </a:rPr>
              <a:t>Notice a few things: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Eras Medium ITC" panose="020B0602030504020804" pitchFamily="34" charset="0"/>
              </a:rPr>
              <a:t>Non-linear function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Eras Medium ITC" panose="020B0602030504020804" pitchFamily="34" charset="0"/>
              </a:rPr>
              <a:t>Steepest in the middle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Eras Medium ITC" panose="020B0602030504020804" pitchFamily="34" charset="0"/>
              </a:rPr>
              <a:t>Asymptotes at 0 and 1</a:t>
            </a:r>
          </a:p>
        </p:txBody>
      </p:sp>
      <p:sp>
        <p:nvSpPr>
          <p:cNvPr id="378011" name="Line 155"/>
          <p:cNvSpPr>
            <a:spLocks noChangeShapeType="1"/>
          </p:cNvSpPr>
          <p:nvPr/>
        </p:nvSpPr>
        <p:spPr bwMode="auto">
          <a:xfrm flipH="1">
            <a:off x="3352800" y="2743200"/>
            <a:ext cx="2517586" cy="15239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imes New Roman" charset="0"/>
            </a:endParaRPr>
          </a:p>
        </p:txBody>
      </p:sp>
      <p:graphicFrame>
        <p:nvGraphicFramePr>
          <p:cNvPr id="604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884837"/>
              </p:ext>
            </p:extLst>
          </p:nvPr>
        </p:nvGraphicFramePr>
        <p:xfrm>
          <a:off x="5870386" y="2442852"/>
          <a:ext cx="3310111" cy="625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" name="Equation" r:id="rId5" imgW="2286000" imgH="431640" progId="Equation.3">
                  <p:embed/>
                </p:oleObj>
              </mc:Choice>
              <mc:Fallback>
                <p:oleObj name="Equation" r:id="rId5" imgW="22860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0386" y="2442852"/>
                        <a:ext cx="3310111" cy="62525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0989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6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65126"/>
            <a:ext cx="8305800" cy="132556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Eras Medium ITC" panose="020B0602030504020804" pitchFamily="34" charset="0"/>
              </a:rPr>
              <a:t>Marketing Application Example:</a:t>
            </a:r>
            <a:br>
              <a:rPr lang="en-US" sz="4000" dirty="0">
                <a:latin typeface="Eras Medium ITC" panose="020B0602030504020804" pitchFamily="34" charset="0"/>
              </a:rPr>
            </a:br>
            <a:r>
              <a:rPr lang="en-US" sz="4000" dirty="0">
                <a:latin typeface="Eras Medium ITC" panose="020B0602030504020804" pitchFamily="34" charset="0"/>
              </a:rPr>
              <a:t>Customer Acquisition by A Car Dealer</a:t>
            </a:r>
          </a:p>
        </p:txBody>
      </p:sp>
      <p:sp>
        <p:nvSpPr>
          <p:cNvPr id="2938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5625"/>
            <a:ext cx="8058150" cy="4351338"/>
          </a:xfrm>
        </p:spPr>
        <p:txBody>
          <a:bodyPr>
            <a:normAutofit fontScale="92500" lnSpcReduction="20000"/>
          </a:bodyPr>
          <a:lstStyle/>
          <a:p>
            <a:pPr lvl="1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A car dealer is trying to understand the key drivers of who becomes their customer and who does not (Binary DV).</a:t>
            </a:r>
          </a:p>
          <a:p>
            <a:pPr lvl="1">
              <a:lnSpc>
                <a:spcPct val="150000"/>
              </a:lnSpc>
            </a:pPr>
            <a:endParaRPr lang="en-US" sz="2400" dirty="0">
              <a:latin typeface="Eras Medium ITC" panose="020B06020305040208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The dealer purchases 100 names and address of neighborhood habitants from ‘JD Powers’ Company, and targets them using Marketing mixes of:</a:t>
            </a:r>
          </a:p>
          <a:p>
            <a:pPr lvl="2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Billboards</a:t>
            </a:r>
          </a:p>
          <a:p>
            <a:pPr lvl="2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Emails</a:t>
            </a:r>
          </a:p>
          <a:p>
            <a:pPr lvl="2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Mail Coupons</a:t>
            </a:r>
          </a:p>
        </p:txBody>
      </p:sp>
    </p:spTree>
    <p:extLst>
      <p:ext uri="{BB962C8B-B14F-4D97-AF65-F5344CB8AC3E}">
        <p14:creationId xmlns:p14="http://schemas.microsoft.com/office/powerpoint/2010/main" val="409976692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65126"/>
            <a:ext cx="85344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Eras Medium ITC" panose="020B0602030504020804" pitchFamily="34" charset="0"/>
                <a:cs typeface="Arial" pitchFamily="34" charset="0"/>
              </a:rPr>
              <a:t>Customer Acquisition by A Car Dealer</a:t>
            </a:r>
            <a:endParaRPr lang="en-US" sz="3600" dirty="0">
              <a:latin typeface="Eras Medium ITC" panose="020B060203050402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Eras Medium ITC" panose="020B0602030504020804" pitchFamily="34" charset="0"/>
              </a:rPr>
              <a:t>The dealer measures whether they become their customer (Y=1) or did not (Y=0) after</a:t>
            </a:r>
            <a:r>
              <a:rPr lang="en-US" sz="2400" baseline="0" dirty="0">
                <a:latin typeface="Eras Medium ITC" panose="020B0602030504020804" pitchFamily="34" charset="0"/>
              </a:rPr>
              <a:t> 6 months</a:t>
            </a:r>
            <a:r>
              <a:rPr lang="en-US" sz="2400" dirty="0">
                <a:latin typeface="Eras Medium ITC" panose="020B0602030504020804" pitchFamily="34" charset="0"/>
              </a:rPr>
              <a:t>.</a:t>
            </a:r>
          </a:p>
          <a:p>
            <a:pPr lvl="1"/>
            <a:endParaRPr lang="en-US" sz="2400" dirty="0">
              <a:latin typeface="Eras Medium ITC" panose="020B0602030504020804" pitchFamily="34" charset="0"/>
            </a:endParaRPr>
          </a:p>
          <a:p>
            <a:pPr lvl="1"/>
            <a:r>
              <a:rPr lang="en-US" sz="2400" dirty="0">
                <a:latin typeface="Eras Medium ITC" panose="020B0602030504020804" pitchFamily="34" charset="0"/>
              </a:rPr>
              <a:t>The company wants to understand which Marketing efforts of theirs were effective in driving customer acquisition.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4390132"/>
            <a:ext cx="2705100" cy="18845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4390132"/>
            <a:ext cx="2329085" cy="190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417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Customer Acquisition Data Summary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90689"/>
            <a:ext cx="7886700" cy="47275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Eras Medium ITC" panose="020B0602030504020804" pitchFamily="34" charset="0"/>
              </a:rPr>
              <a:t>Variables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Distance – Distance from the dealer in miles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Billboard AD – Expected number of times the household saw the billboard in an average month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Email – Which email was sent</a:t>
            </a: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Eras Medium ITC" panose="020B0602030504020804" pitchFamily="34" charset="0"/>
              </a:rPr>
              <a:t>0: None</a:t>
            </a: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Eras Medium ITC" panose="020B0602030504020804" pitchFamily="34" charset="0"/>
              </a:rPr>
              <a:t>1: Email promoting ‘service quality’</a:t>
            </a:r>
          </a:p>
          <a:p>
            <a:pPr lvl="2">
              <a:lnSpc>
                <a:spcPct val="150000"/>
              </a:lnSpc>
            </a:pPr>
            <a:r>
              <a:rPr lang="en-US" sz="1800" dirty="0">
                <a:latin typeface="Eras Medium ITC" panose="020B0602030504020804" pitchFamily="34" charset="0"/>
              </a:rPr>
              <a:t>2: Email promoting ‘low prices’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Coupon – Dummy Variable (Sent / Not Sent)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Customer Acquired / Not (DV)</a:t>
            </a:r>
          </a:p>
        </p:txBody>
      </p:sp>
    </p:spTree>
    <p:extLst>
      <p:ext uri="{BB962C8B-B14F-4D97-AF65-F5344CB8AC3E}">
        <p14:creationId xmlns:p14="http://schemas.microsoft.com/office/powerpoint/2010/main" val="121787272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In-Class R Practice (10 minutes): Questions</a:t>
            </a:r>
            <a:br>
              <a:rPr lang="en-US" dirty="0">
                <a:latin typeface="Eras Medium ITC" panose="020B0602030504020804" pitchFamily="34" charset="0"/>
              </a:rPr>
            </a:br>
            <a:r>
              <a:rPr lang="en-US" dirty="0">
                <a:latin typeface="Eras Medium ITC" panose="020B0602030504020804" pitchFamily="34" charset="0"/>
              </a:rPr>
              <a:t>Use ‘JDPowers.csv’ data file in Blackboard.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5625"/>
            <a:ext cx="8134350" cy="4351338"/>
          </a:xfrm>
        </p:spPr>
        <p:txBody>
          <a:bodyPr>
            <a:normAutofit lnSpcReduction="10000"/>
          </a:bodyPr>
          <a:lstStyle/>
          <a:p>
            <a:pPr marL="342900" lvl="1" indent="0">
              <a:lnSpc>
                <a:spcPct val="150000"/>
              </a:lnSpc>
              <a:buNone/>
            </a:pPr>
            <a:r>
              <a:rPr lang="en-US" sz="2400" dirty="0">
                <a:latin typeface="Eras Medium ITC" panose="020B0602030504020804" pitchFamily="34" charset="0"/>
              </a:rPr>
              <a:t>1. Which marketing tools are having</a:t>
            </a:r>
            <a:r>
              <a:rPr lang="en-US" sz="2400" baseline="0" dirty="0">
                <a:latin typeface="Eras Medium ITC" panose="020B0602030504020804" pitchFamily="34" charset="0"/>
              </a:rPr>
              <a:t> an significant impact of customer acquisition?</a:t>
            </a:r>
          </a:p>
          <a:p>
            <a:pPr marL="342900" lvl="1" indent="0">
              <a:lnSpc>
                <a:spcPct val="150000"/>
              </a:lnSpc>
              <a:buNone/>
            </a:pPr>
            <a:r>
              <a:rPr lang="en-US" sz="2400" dirty="0">
                <a:latin typeface="Eras Medium ITC" panose="020B0602030504020804" pitchFamily="34" charset="0"/>
              </a:rPr>
              <a:t>2. Which email worked best?</a:t>
            </a:r>
          </a:p>
          <a:p>
            <a:pPr marL="342900" lvl="1" indent="0">
              <a:lnSpc>
                <a:spcPct val="150000"/>
              </a:lnSpc>
              <a:buNone/>
            </a:pPr>
            <a:r>
              <a:rPr lang="en-US" sz="2400" dirty="0">
                <a:latin typeface="Eras Medium ITC" panose="020B0602030504020804" pitchFamily="34" charset="0"/>
              </a:rPr>
              <a:t>3. How to interpret the effect of coupon?</a:t>
            </a:r>
          </a:p>
          <a:p>
            <a:pPr marL="342900" lvl="1" indent="0">
              <a:lnSpc>
                <a:spcPct val="150000"/>
              </a:lnSpc>
              <a:buNone/>
            </a:pPr>
            <a:r>
              <a:rPr lang="en-US" sz="2400" dirty="0">
                <a:latin typeface="Eras Medium ITC" panose="020B0602030504020804" pitchFamily="34" charset="0"/>
              </a:rPr>
              <a:t>4. What is</a:t>
            </a:r>
            <a:r>
              <a:rPr lang="en-US" sz="2400" baseline="0" dirty="0">
                <a:latin typeface="Eras Medium ITC" panose="020B0602030504020804" pitchFamily="34" charset="0"/>
              </a:rPr>
              <a:t> the likelihood (for acquiring</a:t>
            </a:r>
            <a:r>
              <a:rPr lang="en-US" sz="2400" dirty="0">
                <a:latin typeface="Eras Medium ITC" panose="020B0602030504020804" pitchFamily="34" charset="0"/>
              </a:rPr>
              <a:t> the customer)</a:t>
            </a:r>
            <a:r>
              <a:rPr lang="en-US" sz="2400" baseline="0" dirty="0">
                <a:latin typeface="Eras Medium ITC" panose="020B0602030504020804" pitchFamily="34" charset="0"/>
              </a:rPr>
              <a:t> that a customer located 2 miles from the dealership who has received a coupon but no email and who sees the billboard 30 times a</a:t>
            </a:r>
            <a:r>
              <a:rPr lang="en-US" sz="2400" dirty="0">
                <a:latin typeface="Eras Medium ITC" panose="020B0602030504020804" pitchFamily="34" charset="0"/>
              </a:rPr>
              <a:t> month will become a customer?</a:t>
            </a:r>
          </a:p>
        </p:txBody>
      </p:sp>
    </p:spTree>
    <p:extLst>
      <p:ext uri="{BB962C8B-B14F-4D97-AF65-F5344CB8AC3E}">
        <p14:creationId xmlns:p14="http://schemas.microsoft.com/office/powerpoint/2010/main" val="41401836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886700" cy="1325563"/>
          </a:xfrm>
        </p:spPr>
        <p:txBody>
          <a:bodyPr/>
          <a:lstStyle/>
          <a:p>
            <a:r>
              <a:rPr lang="en-US" dirty="0"/>
              <a:t>Logistic Regression outputs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447800"/>
            <a:ext cx="5229225" cy="4686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536795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In-Class R Practice Extension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786311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If the cost of buying</a:t>
            </a:r>
            <a:r>
              <a:rPr lang="en-US" sz="2400" baseline="0" dirty="0">
                <a:latin typeface="Eras Medium ITC" panose="020B0602030504020804" pitchFamily="34" charset="0"/>
              </a:rPr>
              <a:t> an email address list is $15 </a:t>
            </a:r>
            <a:r>
              <a:rPr lang="en-US" sz="2400" dirty="0">
                <a:latin typeface="Eras Medium ITC" panose="020B0602030504020804" pitchFamily="34" charset="0"/>
              </a:rPr>
              <a:t>per customer and the Customer Life Time Value of an acquired customer is $1,000, is it worth:</a:t>
            </a:r>
          </a:p>
          <a:p>
            <a:pPr lvl="2">
              <a:lnSpc>
                <a:spcPct val="150000"/>
              </a:lnSpc>
            </a:pPr>
            <a:r>
              <a:rPr lang="en-US" sz="2000" dirty="0">
                <a:latin typeface="Eras Medium ITC" panose="020B0602030504020804" pitchFamily="34" charset="0"/>
              </a:rPr>
              <a:t>Buying the</a:t>
            </a:r>
            <a:r>
              <a:rPr lang="en-US" sz="2000" baseline="0" dirty="0">
                <a:latin typeface="Eras Medium ITC" panose="020B0602030504020804" pitchFamily="34" charset="0"/>
              </a:rPr>
              <a:t> email address list and</a:t>
            </a:r>
            <a:r>
              <a:rPr lang="en-US" sz="2000" dirty="0">
                <a:latin typeface="Eras Medium ITC" panose="020B0602030504020804" pitchFamily="34" charset="0"/>
              </a:rPr>
              <a:t> sending emails (assuming 2 miles, 30 billboard and no coupon) is valuable?</a:t>
            </a:r>
          </a:p>
        </p:txBody>
      </p:sp>
    </p:spTree>
    <p:extLst>
      <p:ext uri="{BB962C8B-B14F-4D97-AF65-F5344CB8AC3E}">
        <p14:creationId xmlns:p14="http://schemas.microsoft.com/office/powerpoint/2010/main" val="385636274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2766481-FFC7-4197-98FC-42B15E426D17}" type="slidenum">
              <a:rPr lang="en-US" altLang="en-US" sz="1200">
                <a:solidFill>
                  <a:srgbClr val="003399"/>
                </a:solidFill>
                <a:latin typeface="Arial" panose="020B0604020202020204" pitchFamily="34" charset="0"/>
              </a:rPr>
              <a:pPr/>
              <a:t>37</a:t>
            </a:fld>
            <a:endParaRPr lang="en-US" altLang="en-US" sz="1200">
              <a:solidFill>
                <a:srgbClr val="003399"/>
              </a:solidFill>
              <a:latin typeface="Arial" panose="020B0604020202020204" pitchFamily="34" charset="0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46037"/>
            <a:ext cx="7886700" cy="1325563"/>
          </a:xfrm>
        </p:spPr>
        <p:txBody>
          <a:bodyPr/>
          <a:lstStyle/>
          <a:p>
            <a:pPr algn="ctr"/>
            <a:r>
              <a:rPr lang="en-US" altLang="en-US" sz="3600" dirty="0">
                <a:latin typeface="Eras Medium ITC" panose="020B0602030504020804" pitchFamily="34" charset="0"/>
              </a:rPr>
              <a:t>Cross Validation &amp; Predictive Validity</a:t>
            </a:r>
            <a:endParaRPr lang="en-US" altLang="en-US" sz="2800" dirty="0">
              <a:latin typeface="Eras Medium ITC" panose="020B06020305040208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0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1329607"/>
                <a:ext cx="8497111" cy="502674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Eras Medium ITC" panose="020B0602030504020804" pitchFamily="34" charset="0"/>
                  </a:rPr>
                  <a:t>It is mainly used in settings of prediction, and one wants to estimate how accurately a predictive model will perform in practice by limiting problems like overfitting.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en-US" dirty="0">
                    <a:latin typeface="Eras Medium ITC" panose="020B0602030504020804" pitchFamily="34" charset="0"/>
                  </a:rPr>
                  <a:t>Available data are (randomly) split into “</a:t>
                </a:r>
                <a:r>
                  <a:rPr lang="en-US" altLang="en-US" dirty="0">
                    <a:solidFill>
                      <a:srgbClr val="FF0000"/>
                    </a:solidFill>
                    <a:latin typeface="Eras Medium ITC" panose="020B0602030504020804" pitchFamily="34" charset="0"/>
                  </a:rPr>
                  <a:t>estimation (training or calibration)</a:t>
                </a:r>
                <a:r>
                  <a:rPr lang="en-US" altLang="en-US" dirty="0">
                    <a:latin typeface="Eras Medium ITC" panose="020B0602030504020804" pitchFamily="34" charset="0"/>
                  </a:rPr>
                  <a:t>” sample and “</a:t>
                </a:r>
                <a:r>
                  <a:rPr lang="en-US" altLang="en-US" dirty="0">
                    <a:solidFill>
                      <a:srgbClr val="FF0000"/>
                    </a:solidFill>
                    <a:latin typeface="Eras Medium ITC" panose="020B0602030504020804" pitchFamily="34" charset="0"/>
                  </a:rPr>
                  <a:t>validation (holdout or test)</a:t>
                </a:r>
                <a:r>
                  <a:rPr lang="en-US" altLang="en-US" dirty="0">
                    <a:latin typeface="Eras Medium ITC" panose="020B0602030504020804" pitchFamily="34" charset="0"/>
                  </a:rPr>
                  <a:t>” sample.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en-US" dirty="0">
                    <a:latin typeface="Eras Medium ITC" panose="020B0602030504020804" pitchFamily="34" charset="0"/>
                  </a:rPr>
                  <a:t>We are assuming: validation sample as “new” or “future” data and we can see the performance of the estimated model.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en-US" dirty="0">
                    <a:latin typeface="Eras Medium ITC" panose="020B0602030504020804" pitchFamily="34" charset="0"/>
                  </a:rPr>
                  <a:t>Using the CV, alternative models can be compared in terms of their predictive ability; hyperparameters (e.g., “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en-US" dirty="0">
                    <a:latin typeface="Eras Medium ITC" panose="020B0602030504020804" pitchFamily="34" charset="0"/>
                  </a:rPr>
                  <a:t>” in Lasso) can be decided.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en-US" dirty="0">
                    <a:latin typeface="Eras Medium ITC" panose="020B0602030504020804" pitchFamily="34" charset="0"/>
                  </a:rPr>
                  <a:t>Typically, a model predicts better in the training sample than in a hold-out sample.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Eras Medium ITC" panose="020B0602030504020804" pitchFamily="34" charset="0"/>
                  </a:rPr>
                  <a:t>E.g., K-fold Cross Validation, Holdout method</a:t>
                </a:r>
              </a:p>
              <a:p>
                <a:pPr>
                  <a:lnSpc>
                    <a:spcPct val="120000"/>
                  </a:lnSpc>
                </a:pPr>
                <a:endParaRPr lang="en-US" altLang="en-US" dirty="0">
                  <a:latin typeface="Eras Medium ITC" panose="020B0602030504020804" pitchFamily="34" charset="0"/>
                </a:endParaRPr>
              </a:p>
            </p:txBody>
          </p:sp>
        </mc:Choice>
        <mc:Fallback xmlns="">
          <p:sp>
            <p:nvSpPr>
              <p:cNvPr id="297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1329607"/>
                <a:ext cx="8497111" cy="5026744"/>
              </a:xfrm>
              <a:blipFill>
                <a:blip r:embed="rId3"/>
                <a:stretch>
                  <a:fillRect l="-718" t="-485" r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774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Eras Medium ITC" panose="020B0602030504020804" pitchFamily="34" charset="0"/>
              </a:rPr>
              <a:t>Punch Line</a:t>
            </a:r>
          </a:p>
        </p:txBody>
      </p:sp>
      <p:sp>
        <p:nvSpPr>
          <p:cNvPr id="311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>
                <a:latin typeface="Eras Medium ITC" panose="020B0602030504020804" pitchFamily="34" charset="0"/>
              </a:rPr>
              <a:t>Logistic Regression is a very widely used technique when your outcome variable is discrete scales</a:t>
            </a:r>
          </a:p>
          <a:p>
            <a:pPr lvl="2"/>
            <a:r>
              <a:rPr lang="en-US" sz="2400" dirty="0">
                <a:latin typeface="Eras Medium ITC" panose="020B0602030504020804" pitchFamily="34" charset="0"/>
              </a:rPr>
              <a:t>Classification</a:t>
            </a:r>
          </a:p>
          <a:p>
            <a:pPr lvl="2"/>
            <a:r>
              <a:rPr lang="en-US" sz="2400" dirty="0">
                <a:latin typeface="Eras Medium ITC" panose="020B0602030504020804" pitchFamily="34" charset="0"/>
              </a:rPr>
              <a:t>Prediction</a:t>
            </a:r>
          </a:p>
          <a:p>
            <a:pPr marL="342900" lvl="1" indent="0">
              <a:buNone/>
            </a:pPr>
            <a:endParaRPr lang="en-US" sz="2800" dirty="0">
              <a:latin typeface="Eras Medium ITC" panose="020B0602030504020804" pitchFamily="34" charset="0"/>
            </a:endParaRPr>
          </a:p>
          <a:p>
            <a:pPr lvl="1"/>
            <a:r>
              <a:rPr lang="en-US" sz="2800" dirty="0">
                <a:latin typeface="Eras Medium ITC" panose="020B0602030504020804" pitchFamily="34" charset="0"/>
              </a:rPr>
              <a:t>For binary discrete DV (e.g.,1 for yes, 0 for no), continuous regressions (e.g., OLS) is not appropriate as you can get estimates outside the range of [0,1]. </a:t>
            </a:r>
          </a:p>
        </p:txBody>
      </p:sp>
    </p:spTree>
    <p:extLst>
      <p:ext uri="{BB962C8B-B14F-4D97-AF65-F5344CB8AC3E}">
        <p14:creationId xmlns:p14="http://schemas.microsoft.com/office/powerpoint/2010/main" val="254576302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53592"/>
            <a:ext cx="4095750" cy="1325563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Eras Medium ITC" panose="020B0602030504020804" pitchFamily="34" charset="0"/>
              </a:rPr>
              <a:t>Bank Marketing Data (More et al. 2011)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886700" cy="46513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Human agents execute telemarketing phone calls to sell long-term deposits.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The result is a binary unsuccessful or successful contact.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Data collected from a Portuguese retail banking institution, from May 2008 to June 2013 in total 41188 phone contacts.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Marketing Analytic Questions: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Who are the profitable customers segment (i.e., open long-term deposits)?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How to predict or classify the profitable customer segment?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What are the important variable (criteria) for classifying the profitable consumer segment?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See </a:t>
            </a:r>
            <a:r>
              <a:rPr lang="en-US" dirty="0">
                <a:latin typeface="Eras Medium ITC" panose="020B0602030504020804" pitchFamily="34" charset="0"/>
                <a:hlinkClick r:id="rId2"/>
              </a:rPr>
              <a:t>https://archive.ics.uci.edu/ml/datasets/bank+marketing</a:t>
            </a:r>
            <a:r>
              <a:rPr lang="en-US" dirty="0">
                <a:latin typeface="Eras Medium ITC" panose="020B0602030504020804" pitchFamily="34" charset="0"/>
              </a:rPr>
              <a:t> for details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52400"/>
            <a:ext cx="2290561" cy="171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88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Generalized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8624" y="1600200"/>
                <a:ext cx="8486775" cy="48768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latin typeface="Eras Medium ITC" panose="020B0602030504020804" pitchFamily="34" charset="0"/>
                  </a:rPr>
                  <a:t>This condition of OLS is not directly applicable in the other cases of DV</a:t>
                </a:r>
              </a:p>
              <a:p>
                <a:r>
                  <a:rPr lang="en-US" dirty="0">
                    <a:latin typeface="Eras Medium ITC" panose="020B0602030504020804" pitchFamily="34" charset="0"/>
                  </a:rPr>
                  <a:t>We need various types of </a:t>
                </a:r>
                <a:r>
                  <a:rPr lang="en-US" u="sng" dirty="0">
                    <a:latin typeface="Eras Medium ITC" panose="020B0602030504020804" pitchFamily="34" charset="0"/>
                  </a:rPr>
                  <a:t>link function</a:t>
                </a:r>
                <a:r>
                  <a:rPr lang="en-US" dirty="0">
                    <a:latin typeface="Eras Medium ITC" panose="020B0602030504020804" pitchFamily="34" charset="0"/>
                  </a:rPr>
                  <a:t> for many other discrete cases.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b="1" dirty="0">
                  <a:latin typeface="Eras Medium ITC" panose="020B0602030504020804" pitchFamily="34" charset="0"/>
                </a:endParaRPr>
              </a:p>
              <a:p>
                <a:r>
                  <a:rPr lang="en-US" b="1" dirty="0">
                    <a:latin typeface="Eras Medium ITC" panose="020B0602030504020804" pitchFamily="34" charset="0"/>
                  </a:rPr>
                  <a:t>In this class -- (Binary) Logistic Regression: A commonly used type – </a:t>
                </a:r>
                <a:r>
                  <a:rPr lang="en-US" dirty="0">
                    <a:latin typeface="Eras Medium ITC" pitchFamily="34" charset="0"/>
                  </a:rPr>
                  <a:t>Understanding “what is </a:t>
                </a:r>
                <a:r>
                  <a:rPr lang="en-US" b="1" dirty="0">
                    <a:solidFill>
                      <a:srgbClr val="FF0000"/>
                    </a:solidFill>
                    <a:latin typeface="Eras Medium ITC" pitchFamily="34" charset="0"/>
                  </a:rPr>
                  <a:t>Link Function </a:t>
                </a:r>
                <a:r>
                  <a:rPr lang="en-US" dirty="0">
                    <a:latin typeface="Eras Medium ITC" pitchFamily="34" charset="0"/>
                  </a:rPr>
                  <a:t>for DV and how it works” helps you to understand other types of generalized regression models.</a:t>
                </a:r>
              </a:p>
              <a:p>
                <a:r>
                  <a:rPr lang="en-US" dirty="0">
                    <a:latin typeface="Eras Medium ITC" pitchFamily="34" charset="0"/>
                  </a:rPr>
                  <a:t>Suggested Steps: 1. what should be your DV. 2. Search relevant models (e.g., OLS or Multinomial or Count?). 3. Search a relevant package. 4. See example code and run it! 5. Interpret.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624" y="1600200"/>
                <a:ext cx="8486775" cy="4876800"/>
              </a:xfrm>
              <a:blipFill rotWithShape="0">
                <a:blip r:embed="rId3"/>
                <a:stretch>
                  <a:fillRect l="-1078" t="-2750" r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327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86750" cy="1235074"/>
          </a:xfrm>
        </p:spPr>
        <p:txBody>
          <a:bodyPr>
            <a:normAutofit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Bank Marketing Data In-Class Practice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0200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I will show how to randomly split sample into two sets for cross-validations (let’s use </a:t>
            </a:r>
            <a:r>
              <a:rPr lang="en-US" dirty="0" err="1">
                <a:latin typeface="Eras Medium ITC" panose="020B0602030504020804" pitchFamily="34" charset="0"/>
              </a:rPr>
              <a:t>set.seed</a:t>
            </a:r>
            <a:r>
              <a:rPr lang="en-US" dirty="0">
                <a:latin typeface="Eras Medium ITC" panose="020B0602030504020804" pitchFamily="34" charset="0"/>
              </a:rPr>
              <a:t>(100)…)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First, run the binary logistic regression using age, marital, housing, and duration with training dataset.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Check the correct prediction hit with training dataset.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Second, let’s apply the trained model to valid dataset.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Check the correct prediction hit with valid dataset. How the result look like?</a:t>
            </a:r>
          </a:p>
        </p:txBody>
      </p:sp>
    </p:spTree>
    <p:extLst>
      <p:ext uri="{BB962C8B-B14F-4D97-AF65-F5344CB8AC3E}">
        <p14:creationId xmlns:p14="http://schemas.microsoft.com/office/powerpoint/2010/main" val="1004908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CAB43-4BD0-4014-B1E6-8F535F1C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Further study about Multinomial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6241F-1FDC-4CFF-977E-0FC0EFF0D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0689"/>
            <a:ext cx="7886700" cy="385763"/>
          </a:xfrm>
        </p:spPr>
        <p:txBody>
          <a:bodyPr/>
          <a:lstStyle/>
          <a:p>
            <a:r>
              <a:rPr lang="en-US" dirty="0"/>
              <a:t>https://stats.idre.ucla.edu/r/dae/multinomial-logistic-regression/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3F541-6E49-470D-94C2-49C3FFA2B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038600"/>
            <a:ext cx="7639050" cy="135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764F06-4200-4823-9B2A-FE613DAC0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341529"/>
            <a:ext cx="5457825" cy="1343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320A15-7A39-4573-835D-7E6B509C3671}"/>
              </a:ext>
            </a:extLst>
          </p:cNvPr>
          <p:cNvSpPr txBox="1"/>
          <p:nvPr/>
        </p:nvSpPr>
        <p:spPr>
          <a:xfrm>
            <a:off x="1066800" y="5777622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See the website for computing p-value for each predictors.</a:t>
            </a:r>
          </a:p>
        </p:txBody>
      </p:sp>
    </p:spTree>
    <p:extLst>
      <p:ext uri="{BB962C8B-B14F-4D97-AF65-F5344CB8AC3E}">
        <p14:creationId xmlns:p14="http://schemas.microsoft.com/office/powerpoint/2010/main" val="3862513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031"/>
            <a:ext cx="8198260" cy="1325563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Concluding remarks for regression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146640" cy="4953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We don’t have to memorize all types of regression for now, but you should study, choose and apply a justifiable regression for your problem.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It’s important to justify why you choose your regression to your problem.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Statistically: Cross Validation (Prediction Ability), Model Selection Criteria (AIC or BIC)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Managerially: What is main interests for your business?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My opinion: given you cannot memorize all of models, it is important to have your own capability to study any new model.</a:t>
            </a:r>
          </a:p>
        </p:txBody>
      </p:sp>
    </p:spTree>
    <p:extLst>
      <p:ext uri="{BB962C8B-B14F-4D97-AF65-F5344CB8AC3E}">
        <p14:creationId xmlns:p14="http://schemas.microsoft.com/office/powerpoint/2010/main" val="1359155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000" dirty="0">
                <a:latin typeface="Eras Medium ITC" panose="020B0602030504020804" pitchFamily="34" charset="0"/>
              </a:rPr>
              <a:t>Data Collection Methods </a:t>
            </a:r>
            <a:br>
              <a:rPr lang="en-US" sz="4000" dirty="0">
                <a:latin typeface="Eras Medium ITC" panose="020B0602030504020804" pitchFamily="34" charset="0"/>
              </a:rPr>
            </a:br>
            <a:r>
              <a:rPr lang="en-US" sz="4000" dirty="0">
                <a:latin typeface="Eras Medium ITC" panose="020B0602030504020804" pitchFamily="34" charset="0"/>
              </a:rPr>
              <a:t>in Marketing</a:t>
            </a:r>
          </a:p>
        </p:txBody>
      </p:sp>
    </p:spTree>
    <p:extLst>
      <p:ext uri="{BB962C8B-B14F-4D97-AF65-F5344CB8AC3E}">
        <p14:creationId xmlns:p14="http://schemas.microsoft.com/office/powerpoint/2010/main" val="97880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87287"/>
            <a:ext cx="8229600" cy="9906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Eras Medium ITC" pitchFamily="34" charset="0"/>
              </a:rPr>
              <a:t>Secondary Data.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539837"/>
            <a:ext cx="8229600" cy="4419600"/>
          </a:xfrm>
        </p:spPr>
        <p:txBody>
          <a:bodyPr>
            <a:normAutofit/>
          </a:bodyPr>
          <a:lstStyle/>
          <a:p>
            <a:r>
              <a:rPr lang="en-US" dirty="0">
                <a:latin typeface="Eras Medium ITC" pitchFamily="34" charset="0"/>
              </a:rPr>
              <a:t>We have various sources for secondary data:</a:t>
            </a:r>
          </a:p>
          <a:p>
            <a:pPr lvl="1"/>
            <a:r>
              <a:rPr lang="en-US" dirty="0">
                <a:latin typeface="Eras Medium ITC" pitchFamily="34" charset="0"/>
              </a:rPr>
              <a:t>Commercial Sources (E.g., AC Nielson: Scanner-based Sales Data; IRI household sales data); </a:t>
            </a:r>
            <a:r>
              <a:rPr lang="en-US" sz="2000" dirty="0">
                <a:latin typeface="Eras Medium ITC" pitchFamily="34" charset="0"/>
              </a:rPr>
              <a:t>some MSBA students got jobs from these companies last year… </a:t>
            </a:r>
            <a:r>
              <a:rPr lang="en-US" sz="2000" dirty="0">
                <a:latin typeface="Eras Medium ITC" pitchFamily="34" charset="0"/>
                <a:sym typeface="Wingdings" panose="05000000000000000000" pitchFamily="2" charset="2"/>
              </a:rPr>
              <a:t> </a:t>
            </a:r>
            <a:endParaRPr lang="en-US" sz="2000" dirty="0">
              <a:latin typeface="Eras Medium ITC" pitchFamily="34" charset="0"/>
            </a:endParaRPr>
          </a:p>
          <a:p>
            <a:pPr lvl="1"/>
            <a:r>
              <a:rPr lang="en-US" dirty="0">
                <a:latin typeface="Eras Medium ITC" pitchFamily="34" charset="0"/>
              </a:rPr>
              <a:t>Review sites – by Web scrapping technique</a:t>
            </a:r>
          </a:p>
          <a:p>
            <a:pPr lvl="1"/>
            <a:r>
              <a:rPr lang="en-US" dirty="0">
                <a:latin typeface="Eras Medium ITC" pitchFamily="34" charset="0"/>
              </a:rPr>
              <a:t>Government Sources (E.g., US Census of Population)</a:t>
            </a:r>
          </a:p>
          <a:p>
            <a:pPr lvl="1"/>
            <a:r>
              <a:rPr lang="en-US" dirty="0">
                <a:latin typeface="Eras Medium ITC" pitchFamily="34" charset="0"/>
              </a:rPr>
              <a:t>Books and Periodicals; Media Sources (E.g., CNN Financial News)</a:t>
            </a:r>
          </a:p>
          <a:p>
            <a:pPr marL="274320" lvl="1" indent="0">
              <a:buNone/>
            </a:pPr>
            <a:endParaRPr lang="en-US" dirty="0">
              <a:latin typeface="Eras Medium ITC" pitchFamily="34" charset="0"/>
            </a:endParaRPr>
          </a:p>
          <a:p>
            <a:r>
              <a:rPr lang="en-US" dirty="0">
                <a:latin typeface="Eras Medium ITC" pitchFamily="34" charset="0"/>
              </a:rPr>
              <a:t>We can get those:</a:t>
            </a:r>
          </a:p>
          <a:p>
            <a:pPr lvl="1"/>
            <a:r>
              <a:rPr lang="en-US" dirty="0">
                <a:latin typeface="Eras Medium ITC" pitchFamily="34" charset="0"/>
              </a:rPr>
              <a:t>Libraries, Internet.</a:t>
            </a:r>
          </a:p>
          <a:p>
            <a:pPr lvl="1"/>
            <a:r>
              <a:rPr lang="en-US" dirty="0">
                <a:latin typeface="Eras Medium ITC" pitchFamily="34" charset="0"/>
              </a:rPr>
              <a:t>E.g., http://www.socialexplorer.com/</a:t>
            </a:r>
          </a:p>
          <a:p>
            <a:endParaRPr lang="en-US" dirty="0">
              <a:latin typeface="Eras Medium ITC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717" y="4474427"/>
            <a:ext cx="2460683" cy="18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1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latin typeface="Eras Demi ITC" panose="020B0805030504020804" pitchFamily="34" charset="0"/>
                <a:ea typeface="굴림" pitchFamily="50" charset="-127"/>
              </a:rPr>
              <a:t>Secondary Data by Market Research Firm</a:t>
            </a:r>
            <a:br>
              <a:rPr lang="en-US" altLang="ko-KR" sz="3600" dirty="0">
                <a:latin typeface="Eras Demi ITC" panose="020B0805030504020804" pitchFamily="34" charset="0"/>
                <a:ea typeface="굴림" pitchFamily="50" charset="-127"/>
              </a:rPr>
            </a:br>
            <a:r>
              <a:rPr lang="en-US" altLang="ko-KR" sz="3600" dirty="0">
                <a:latin typeface="Eras Demi ITC" panose="020B0805030504020804" pitchFamily="34" charset="0"/>
                <a:ea typeface="굴림" pitchFamily="50" charset="-127"/>
              </a:rPr>
              <a:t>Example 1: Store Audit Data</a:t>
            </a:r>
            <a:endParaRPr lang="en-US" altLang="ko-KR" dirty="0">
              <a:latin typeface="Eras Demi ITC" panose="020B0805030504020804" pitchFamily="34" charset="0"/>
              <a:ea typeface="굴림" pitchFamily="50" charset="-127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2057400"/>
            <a:ext cx="7315200" cy="4052044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ct val="30000"/>
              </a:spcAft>
            </a:pPr>
            <a:r>
              <a:rPr lang="en-US" altLang="ko-KR" sz="2800" dirty="0">
                <a:latin typeface="Eras Medium ITC" panose="020B0602030504020804" pitchFamily="34" charset="0"/>
                <a:ea typeface="굴림" pitchFamily="50" charset="-127"/>
              </a:rPr>
              <a:t>IRI, A.C. Nielsen, Audits and Surveys: http://www.nielsen.com/us/en.html</a:t>
            </a:r>
          </a:p>
          <a:p>
            <a:pPr>
              <a:spcAft>
                <a:spcPct val="30000"/>
              </a:spcAft>
            </a:pPr>
            <a:r>
              <a:rPr lang="en-US" altLang="ko-KR" sz="2800" dirty="0">
                <a:latin typeface="Eras Medium ITC" panose="020B0602030504020804" pitchFamily="34" charset="0"/>
                <a:ea typeface="굴림" pitchFamily="50" charset="-127"/>
              </a:rPr>
              <a:t>Research firms send a team of auditors to a sample of store which represent major geographic areas.</a:t>
            </a:r>
          </a:p>
          <a:p>
            <a:pPr>
              <a:spcAft>
                <a:spcPct val="30000"/>
              </a:spcAft>
            </a:pPr>
            <a:r>
              <a:rPr lang="en-US" altLang="ko-KR" sz="2800" dirty="0">
                <a:latin typeface="Eras Medium ITC" panose="020B0602030504020804" pitchFamily="34" charset="0"/>
                <a:ea typeface="굴림" pitchFamily="50" charset="-127"/>
              </a:rPr>
              <a:t>Sales (volume and share) / Selling prices / Retailer support / Media Advertising </a:t>
            </a:r>
          </a:p>
          <a:p>
            <a:pPr>
              <a:spcAft>
                <a:spcPct val="30000"/>
              </a:spcAft>
            </a:pPr>
            <a:r>
              <a:rPr lang="en-US" altLang="ko-KR" sz="2800" dirty="0">
                <a:latin typeface="Eras Medium ITC" panose="020B0602030504020804" pitchFamily="34" charset="0"/>
                <a:ea typeface="굴림" pitchFamily="50" charset="-127"/>
              </a:rPr>
              <a:t>Grocery product / Drugs / Alcoholic beverages etc.</a:t>
            </a:r>
          </a:p>
          <a:p>
            <a:pPr>
              <a:spcAft>
                <a:spcPct val="30000"/>
              </a:spcAft>
            </a:pPr>
            <a:endParaRPr lang="en-US" altLang="ko-KR" sz="2800" dirty="0">
              <a:latin typeface="Eras Medium ITC" panose="020B0602030504020804" pitchFamily="34" charset="0"/>
              <a:ea typeface="굴림" pitchFamily="50" charset="-127"/>
            </a:endParaRPr>
          </a:p>
          <a:p>
            <a:pPr>
              <a:spcAft>
                <a:spcPct val="30000"/>
              </a:spcAft>
            </a:pPr>
            <a:endParaRPr lang="en-US" altLang="ko-KR" sz="2800" dirty="0">
              <a:latin typeface="Eras Medium ITC" panose="020B06020305040208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1091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69602" y="666750"/>
          <a:ext cx="6984778" cy="4608516"/>
        </p:xfrm>
        <a:graphic>
          <a:graphicData uri="http://schemas.openxmlformats.org/drawingml/2006/table">
            <a:tbl>
              <a:tblPr/>
              <a:tblGrid>
                <a:gridCol w="939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5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1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91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5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404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Yoplait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Dannon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Month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40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402" y="685800"/>
            <a:ext cx="1800200" cy="63408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  <a:latin typeface="Eras Medium ITC" panose="020B0602030504020804" pitchFamily="34" charset="0"/>
              </a:rPr>
              <a:t>Example Data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5562600"/>
            <a:ext cx="7315200" cy="91899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dirty="0">
                <a:ea typeface="굴림" pitchFamily="50" charset="-127"/>
              </a:rPr>
              <a:t>Market share; Market leader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2800" dirty="0">
                <a:ea typeface="굴림" pitchFamily="50" charset="-127"/>
              </a:rPr>
              <a:t>Sales = f (?)</a:t>
            </a:r>
          </a:p>
        </p:txBody>
      </p:sp>
    </p:spTree>
    <p:extLst>
      <p:ext uri="{BB962C8B-B14F-4D97-AF65-F5344CB8AC3E}">
        <p14:creationId xmlns:p14="http://schemas.microsoft.com/office/powerpoint/2010/main" val="2349574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1027"/>
          <p:cNvSpPr>
            <a:spLocks noGrp="1" noChangeArrowheads="1"/>
          </p:cNvSpPr>
          <p:nvPr>
            <p:ph idx="1"/>
          </p:nvPr>
        </p:nvSpPr>
        <p:spPr>
          <a:xfrm>
            <a:off x="539552" y="1772816"/>
            <a:ext cx="8064896" cy="4608512"/>
          </a:xfrm>
        </p:spPr>
        <p:txBody>
          <a:bodyPr>
            <a:noAutofit/>
          </a:bodyPr>
          <a:lstStyle/>
          <a:p>
            <a:pPr>
              <a:spcAft>
                <a:spcPct val="30000"/>
              </a:spcAft>
            </a:pPr>
            <a:r>
              <a:rPr lang="en-US" altLang="ko-KR" sz="2800" dirty="0">
                <a:latin typeface="Eras Medium ITC" panose="020B0602030504020804" pitchFamily="34" charset="0"/>
                <a:ea typeface="굴림" pitchFamily="50" charset="-127"/>
              </a:rPr>
              <a:t>Detailed records of purchasing activity by the same people (household) </a:t>
            </a:r>
            <a:r>
              <a:rPr lang="en-US" altLang="ko-KR" sz="2800" dirty="0">
                <a:solidFill>
                  <a:srgbClr val="FF0000"/>
                </a:solidFill>
                <a:latin typeface="Eras Medium ITC" panose="020B0602030504020804" pitchFamily="34" charset="0"/>
                <a:ea typeface="굴림" pitchFamily="50" charset="-127"/>
              </a:rPr>
              <a:t>over an extended period of time</a:t>
            </a:r>
          </a:p>
          <a:p>
            <a:pPr>
              <a:spcAft>
                <a:spcPct val="30000"/>
              </a:spcAft>
            </a:pPr>
            <a:r>
              <a:rPr lang="en-US" altLang="ko-KR" sz="2800" dirty="0">
                <a:latin typeface="Eras Medium ITC" panose="020B0602030504020804" pitchFamily="34" charset="0"/>
                <a:ea typeface="굴림" pitchFamily="50" charset="-127"/>
              </a:rPr>
              <a:t>Scanner system</a:t>
            </a:r>
          </a:p>
          <a:p>
            <a:pPr>
              <a:spcAft>
                <a:spcPct val="30000"/>
              </a:spcAft>
            </a:pPr>
            <a:r>
              <a:rPr lang="en-US" altLang="ko-KR" sz="2800" dirty="0">
                <a:latin typeface="Eras Medium ITC" panose="020B0602030504020804" pitchFamily="34" charset="0"/>
                <a:ea typeface="굴림" pitchFamily="50" charset="-127"/>
              </a:rPr>
              <a:t>NPD / IRI Consumer Panel / AC Nielsen</a:t>
            </a:r>
          </a:p>
          <a:p>
            <a:pPr marL="0" indent="0">
              <a:spcAft>
                <a:spcPct val="30000"/>
              </a:spcAft>
              <a:buNone/>
            </a:pPr>
            <a:r>
              <a:rPr lang="en-US" altLang="ko-KR" sz="2800" dirty="0">
                <a:latin typeface="Eras Medium ITC" panose="020B0602030504020804" pitchFamily="34" charset="0"/>
                <a:ea typeface="굴림" pitchFamily="50" charset="-127"/>
              </a:rPr>
              <a:t>IRI: </a:t>
            </a:r>
            <a:r>
              <a:rPr lang="en-US" altLang="ko-KR" sz="2800" dirty="0">
                <a:latin typeface="Eras Medium ITC" panose="020B0602030504020804" pitchFamily="34" charset="0"/>
                <a:ea typeface="굴림" pitchFamily="50" charset="-127"/>
                <a:hlinkClick r:id="rId3"/>
              </a:rPr>
              <a:t>https://www.iriworldwide.com/en-US/</a:t>
            </a:r>
            <a:r>
              <a:rPr lang="en-US" altLang="ko-KR" sz="2800" dirty="0">
                <a:latin typeface="Eras Medium ITC" panose="020B0602030504020804" pitchFamily="34" charset="0"/>
                <a:ea typeface="굴림" pitchFamily="50" charset="-127"/>
              </a:rPr>
              <a:t> </a:t>
            </a:r>
          </a:p>
          <a:p>
            <a:pPr>
              <a:spcAft>
                <a:spcPct val="30000"/>
              </a:spcAft>
            </a:pPr>
            <a:r>
              <a:rPr lang="en-US" altLang="ko-KR" sz="2800" dirty="0">
                <a:latin typeface="Eras Medium ITC" panose="020B0602030504020804" pitchFamily="34" charset="0"/>
                <a:ea typeface="굴림" pitchFamily="50" charset="-127"/>
              </a:rPr>
              <a:t>Geographically and demographically balanced to provide an accurate picture of today’s market place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Eras Demi ITC" panose="020B0805030504020804" pitchFamily="34" charset="0"/>
                <a:ea typeface="굴림" pitchFamily="50" charset="-127"/>
              </a:rPr>
              <a:t>Secondary Data</a:t>
            </a:r>
            <a:br>
              <a:rPr lang="en-US" altLang="ko-KR" sz="3600" dirty="0">
                <a:latin typeface="Eras Demi ITC" panose="020B0805030504020804" pitchFamily="34" charset="0"/>
                <a:ea typeface="굴림" pitchFamily="50" charset="-127"/>
              </a:rPr>
            </a:br>
            <a:r>
              <a:rPr lang="en-US" altLang="ko-KR" sz="3600" dirty="0">
                <a:latin typeface="Eras Demi ITC" panose="020B0805030504020804" pitchFamily="34" charset="0"/>
                <a:ea typeface="굴림" pitchFamily="50" charset="-127"/>
              </a:rPr>
              <a:t>Example 2: Household Panel Data</a:t>
            </a:r>
            <a:endParaRPr lang="en-US" altLang="ko-KR" dirty="0">
              <a:latin typeface="Eras Demi ITC" panose="020B08050305040208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2965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90021" y="1067442"/>
            <a:ext cx="3383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atin typeface="+mj-lt"/>
                <a:ea typeface="굴림" pitchFamily="50" charset="-127"/>
              </a:rPr>
              <a:t>Consumer Panel Data</a:t>
            </a:r>
            <a:endParaRPr lang="en-US" sz="2800" b="1" dirty="0">
              <a:latin typeface="+mj-lt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425281"/>
              </p:ext>
            </p:extLst>
          </p:nvPr>
        </p:nvGraphicFramePr>
        <p:xfrm>
          <a:off x="2987824" y="1883668"/>
          <a:ext cx="4031703" cy="1257300"/>
        </p:xfrm>
        <a:graphic>
          <a:graphicData uri="http://schemas.openxmlformats.org/drawingml/2006/table">
            <a:tbl>
              <a:tblPr/>
              <a:tblGrid>
                <a:gridCol w="1343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Customer ID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Sprint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Sprint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Sprint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Sprint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Sprint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Sprint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987824" y="3820494"/>
          <a:ext cx="4031703" cy="1257300"/>
        </p:xfrm>
        <a:graphic>
          <a:graphicData uri="http://schemas.openxmlformats.org/drawingml/2006/table">
            <a:tbl>
              <a:tblPr/>
              <a:tblGrid>
                <a:gridCol w="1343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Sprint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AT&amp;T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Sprint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AT&amp;T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AT&amp;T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AT&amp;T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AT&amp;T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AT&amp;T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75911" y="3266639"/>
            <a:ext cx="677108" cy="4783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88024" y="5182915"/>
            <a:ext cx="677108" cy="4783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3200" dirty="0"/>
              <a:t>…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7768"/>
            <a:ext cx="8229600" cy="78296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altLang="ko-KR" sz="3600" b="1" dirty="0">
                <a:ea typeface="굴림" pitchFamily="50" charset="-127"/>
              </a:rPr>
              <a:t>Store Audit Data VS. Consumer Panel Data</a:t>
            </a:r>
            <a:endParaRPr lang="en-US" altLang="ko-KR" b="1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86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990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Eras Medium ITC" panose="020B0602030504020804" pitchFamily="34" charset="0"/>
              </a:rPr>
              <a:t>Agenda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57400"/>
            <a:ext cx="8534400" cy="4267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Marketing Application Example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Binary Logistic Regression Model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Cross-Validation concept and application for predictive choice performance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Eras Medium ITC" panose="020B06020305040208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Eras Medium ITC" panose="020B06020305040208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Eras Medium ITC" panose="020B0602030504020804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Eras Medium ITC" panose="020B06020305040208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800" y="5181600"/>
            <a:ext cx="80772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  <a:latin typeface="Eras Medium IT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25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Eras Medium ITC" panose="020B0602030504020804" pitchFamily="34" charset="0"/>
              </a:rPr>
              <a:t>Examples and Motivation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idx="1"/>
          </p:nvPr>
        </p:nvSpPr>
        <p:spPr>
          <a:xfrm>
            <a:off x="365604" y="1897882"/>
            <a:ext cx="8625996" cy="4883918"/>
          </a:xfrm>
        </p:spPr>
        <p:txBody>
          <a:bodyPr>
            <a:normAutofit fontScale="77500" lnSpcReduction="20000"/>
          </a:bodyPr>
          <a:lstStyle/>
          <a:p>
            <a:pPr lvl="1">
              <a:lnSpc>
                <a:spcPct val="20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Various Choice/Discrete Situations are common in Marketing</a:t>
            </a:r>
          </a:p>
          <a:p>
            <a:pPr lvl="1">
              <a:lnSpc>
                <a:spcPct val="200000"/>
              </a:lnSpc>
            </a:pPr>
            <a:r>
              <a:rPr lang="en-US" sz="2400" dirty="0">
                <a:latin typeface="Eras Medium ITC" panose="020B0602030504020804" pitchFamily="34" charset="0"/>
              </a:rPr>
              <a:t>Choice Examples in Marketing (These choices are discrete scales!)</a:t>
            </a:r>
          </a:p>
          <a:p>
            <a:pPr lvl="2">
              <a:lnSpc>
                <a:spcPct val="200000"/>
              </a:lnSpc>
            </a:pPr>
            <a:r>
              <a:rPr lang="en-US" sz="2000" dirty="0">
                <a:latin typeface="Eras Medium ITC" panose="020B0602030504020804" pitchFamily="34" charset="0"/>
              </a:rPr>
              <a:t>Catalog purchase (Buy / No Buy)</a:t>
            </a:r>
          </a:p>
          <a:p>
            <a:pPr lvl="2">
              <a:lnSpc>
                <a:spcPct val="200000"/>
              </a:lnSpc>
            </a:pPr>
            <a:r>
              <a:rPr lang="en-US" sz="2000" dirty="0">
                <a:latin typeface="Eras Medium ITC" panose="020B0602030504020804" pitchFamily="34" charset="0"/>
              </a:rPr>
              <a:t>Click or not in Online Search Advertising</a:t>
            </a:r>
          </a:p>
          <a:p>
            <a:pPr lvl="2">
              <a:lnSpc>
                <a:spcPct val="200000"/>
              </a:lnSpc>
            </a:pPr>
            <a:r>
              <a:rPr lang="en-US" sz="2000" dirty="0">
                <a:latin typeface="Eras Medium ITC" panose="020B0602030504020804" pitchFamily="34" charset="0"/>
              </a:rPr>
              <a:t>Pair-wise choice data : Select between brand A and brand B</a:t>
            </a:r>
          </a:p>
          <a:p>
            <a:pPr lvl="1">
              <a:lnSpc>
                <a:spcPct val="200000"/>
              </a:lnSpc>
            </a:pPr>
            <a:r>
              <a:rPr lang="en-US" sz="2300" dirty="0">
                <a:latin typeface="Eras Medium ITC" panose="020B0602030504020804" pitchFamily="34" charset="0"/>
              </a:rPr>
              <a:t>It is important to </a:t>
            </a:r>
            <a:r>
              <a:rPr lang="en-US" sz="2300" u="sng" dirty="0">
                <a:latin typeface="Eras Medium ITC" panose="020B0602030504020804" pitchFamily="34" charset="0"/>
              </a:rPr>
              <a:t>correctly interpret </a:t>
            </a:r>
            <a:r>
              <a:rPr lang="en-US" sz="2300" dirty="0">
                <a:latin typeface="Eras Medium ITC" panose="020B0602030504020804" pitchFamily="34" charset="0"/>
              </a:rPr>
              <a:t>the effects of IVs on DV (Beyond significance of the model or Independent Variables).</a:t>
            </a:r>
          </a:p>
          <a:p>
            <a:pPr lvl="1">
              <a:lnSpc>
                <a:spcPct val="200000"/>
              </a:lnSpc>
            </a:pPr>
            <a:r>
              <a:rPr lang="en-US" sz="2300" dirty="0">
                <a:latin typeface="Eras Medium ITC" panose="020B0602030504020804" pitchFamily="34" charset="0"/>
              </a:rPr>
              <a:t>It is important to understand </a:t>
            </a:r>
            <a:r>
              <a:rPr lang="en-US" sz="2300" u="sng" dirty="0">
                <a:latin typeface="Eras Medium ITC" panose="020B0602030504020804" pitchFamily="34" charset="0"/>
              </a:rPr>
              <a:t>how to build managerial implications</a:t>
            </a:r>
            <a:r>
              <a:rPr lang="en-US" sz="2300" dirty="0">
                <a:latin typeface="Eras Medium ITC" panose="020B0602030504020804" pitchFamily="34" charset="0"/>
              </a:rPr>
              <a:t> to solve business/marketing problems.</a:t>
            </a:r>
          </a:p>
          <a:p>
            <a:pPr lvl="1">
              <a:lnSpc>
                <a:spcPct val="200000"/>
              </a:lnSpc>
            </a:pPr>
            <a:endParaRPr lang="en-US" sz="2300" dirty="0">
              <a:latin typeface="Eras Medium ITC" panose="020B0602030504020804" pitchFamily="34" charset="0"/>
            </a:endParaRPr>
          </a:p>
          <a:p>
            <a:pPr lvl="2">
              <a:lnSpc>
                <a:spcPct val="200000"/>
              </a:lnSpc>
            </a:pPr>
            <a:endParaRPr lang="en-US" sz="1800" dirty="0">
              <a:latin typeface="Eras Medium ITC" panose="020B0602030504020804" pitchFamily="34" charset="0"/>
            </a:endParaRPr>
          </a:p>
          <a:p>
            <a:pPr lvl="2">
              <a:lnSpc>
                <a:spcPct val="200000"/>
              </a:lnSpc>
            </a:pPr>
            <a:endParaRPr lang="en-US" sz="1800" dirty="0">
              <a:latin typeface="Eras Medium ITC" panose="020B06020305040208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6200"/>
            <a:ext cx="2030804" cy="182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4451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828800"/>
            <a:ext cx="8686800" cy="365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Eras Medium ITC" panose="020B0602030504020804" pitchFamily="34" charset="0"/>
              </a:rPr>
              <a:t>A tracking study to gauge automotive marketing choice consideration behavior by a Large US automotive consumer research supplier.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Eras Medium ITC" panose="020B0602030504020804" pitchFamily="34" charset="0"/>
              </a:rPr>
              <a:t>Sample Size: 290 consumer intenders for large sport utility.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Eras Medium ITC" panose="020B0602030504020804" pitchFamily="34" charset="0"/>
              </a:rPr>
              <a:t>DV: Intention to buy YES or NO for16 SUV brands and they used a five-point interval scale to rate each vehicle on 24 attributes.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381000"/>
            <a:ext cx="8915400" cy="1303578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effectLst/>
                <a:latin typeface="Eras Medium ITC" panose="020B0602030504020804" pitchFamily="34" charset="0"/>
              </a:rPr>
              <a:t>Large SUV Choice Application Research </a:t>
            </a:r>
            <a:r>
              <a:rPr lang="en-US" sz="4000" b="1" dirty="0">
                <a:latin typeface="Eras Medium ITC" panose="020B0602030504020804" pitchFamily="34" charset="0"/>
              </a:rPr>
              <a:t>(Kim, DeSarbo and Fong 2018, JMP)</a:t>
            </a:r>
            <a:br>
              <a:rPr lang="en-US" sz="4000" b="1" dirty="0">
                <a:latin typeface="Eras Medium ITC" panose="020B0602030504020804" pitchFamily="34" charset="0"/>
              </a:rPr>
            </a:br>
            <a:endParaRPr lang="en-US" sz="4000" b="1" dirty="0">
              <a:latin typeface="Eras Medium ITC" panose="020B06020305040208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414" y="5105400"/>
            <a:ext cx="309469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48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7518268" y="2302371"/>
            <a:ext cx="1222123" cy="614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Eras Medium ITC" pitchFamily="34" charset="0"/>
              </a:rPr>
              <a:t>Correlation</a:t>
            </a:r>
            <a:r>
              <a:rPr lang="en-US" dirty="0"/>
              <a:t> </a:t>
            </a:r>
            <a:r>
              <a:rPr lang="en-US" sz="1200" b="1" dirty="0">
                <a:latin typeface="Eras Medium ITC" pitchFamily="34" charset="0"/>
              </a:rPr>
              <a:t>Matrix 1</a:t>
            </a:r>
          </a:p>
        </p:txBody>
      </p:sp>
      <p:sp>
        <p:nvSpPr>
          <p:cNvPr id="7" name="Rectangle 6"/>
          <p:cNvSpPr/>
          <p:nvPr/>
        </p:nvSpPr>
        <p:spPr>
          <a:xfrm>
            <a:off x="7564661" y="5205525"/>
            <a:ext cx="1222123" cy="614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Eras Medium ITC" pitchFamily="34" charset="0"/>
              </a:rPr>
              <a:t>Correlation</a:t>
            </a:r>
            <a:r>
              <a:rPr lang="en-US" dirty="0"/>
              <a:t> </a:t>
            </a:r>
            <a:r>
              <a:rPr lang="en-US" sz="1200" b="1" dirty="0">
                <a:latin typeface="Eras Medium ITC" pitchFamily="34" charset="0"/>
              </a:rPr>
              <a:t>Matrix 2</a:t>
            </a:r>
          </a:p>
        </p:txBody>
      </p:sp>
      <p:sp>
        <p:nvSpPr>
          <p:cNvPr id="29" name="Oval 28"/>
          <p:cNvSpPr/>
          <p:nvPr/>
        </p:nvSpPr>
        <p:spPr>
          <a:xfrm>
            <a:off x="7532706" y="1567564"/>
            <a:ext cx="1219200" cy="838200"/>
          </a:xfrm>
          <a:prstGeom prst="ellipse">
            <a:avLst/>
          </a:prstGeom>
          <a:solidFill>
            <a:srgbClr val="FFFF99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Eras Medium ITC" pitchFamily="34" charset="0"/>
              </a:rPr>
              <a:t>Feature 5</a:t>
            </a:r>
          </a:p>
        </p:txBody>
      </p:sp>
      <p:sp>
        <p:nvSpPr>
          <p:cNvPr id="24" name="Oval 23"/>
          <p:cNvSpPr/>
          <p:nvPr/>
        </p:nvSpPr>
        <p:spPr>
          <a:xfrm>
            <a:off x="7532706" y="1034164"/>
            <a:ext cx="1219200" cy="838200"/>
          </a:xfrm>
          <a:prstGeom prst="ellipse">
            <a:avLst/>
          </a:prstGeom>
          <a:solidFill>
            <a:srgbClr val="FFFF99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Eras Medium ITC" pitchFamily="34" charset="0"/>
              </a:rPr>
              <a:t>Feature 1</a:t>
            </a:r>
          </a:p>
        </p:txBody>
      </p:sp>
      <p:sp>
        <p:nvSpPr>
          <p:cNvPr id="25" name="Oval 24"/>
          <p:cNvSpPr/>
          <p:nvPr/>
        </p:nvSpPr>
        <p:spPr>
          <a:xfrm>
            <a:off x="7567585" y="4482750"/>
            <a:ext cx="1219200" cy="838200"/>
          </a:xfrm>
          <a:prstGeom prst="ellipse">
            <a:avLst/>
          </a:prstGeom>
          <a:solidFill>
            <a:srgbClr val="FFFF99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Eras Medium ITC" pitchFamily="34" charset="0"/>
              </a:rPr>
              <a:t>Feature 5</a:t>
            </a:r>
          </a:p>
        </p:txBody>
      </p:sp>
      <p:sp>
        <p:nvSpPr>
          <p:cNvPr id="20" name="Oval 19"/>
          <p:cNvSpPr/>
          <p:nvPr/>
        </p:nvSpPr>
        <p:spPr>
          <a:xfrm>
            <a:off x="2832323" y="3506627"/>
            <a:ext cx="1295400" cy="838200"/>
          </a:xfrm>
          <a:prstGeom prst="ellipse">
            <a:avLst/>
          </a:prstGeom>
          <a:solidFill>
            <a:srgbClr val="FFFF99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Eras Medium ITC" pitchFamily="34" charset="0"/>
              </a:rPr>
              <a:t>IV: Feature 3</a:t>
            </a:r>
          </a:p>
        </p:txBody>
      </p:sp>
      <p:sp>
        <p:nvSpPr>
          <p:cNvPr id="28" name="Oval 27"/>
          <p:cNvSpPr/>
          <p:nvPr/>
        </p:nvSpPr>
        <p:spPr>
          <a:xfrm>
            <a:off x="2832323" y="5716427"/>
            <a:ext cx="1295400" cy="838200"/>
          </a:xfrm>
          <a:prstGeom prst="ellipse">
            <a:avLst/>
          </a:prstGeom>
          <a:solidFill>
            <a:srgbClr val="FFFF99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Eras Medium ITC" pitchFamily="34" charset="0"/>
              </a:rPr>
              <a:t>IV: Feature P</a:t>
            </a:r>
          </a:p>
        </p:txBody>
      </p:sp>
      <p:sp>
        <p:nvSpPr>
          <p:cNvPr id="19" name="Oval 18"/>
          <p:cNvSpPr/>
          <p:nvPr/>
        </p:nvSpPr>
        <p:spPr>
          <a:xfrm>
            <a:off x="2832323" y="2858927"/>
            <a:ext cx="1295400" cy="838200"/>
          </a:xfrm>
          <a:prstGeom prst="ellipse">
            <a:avLst/>
          </a:prstGeom>
          <a:solidFill>
            <a:srgbClr val="FFFF99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Eras Medium ITC" pitchFamily="34" charset="0"/>
              </a:rPr>
              <a:t>IV: Feature 2</a:t>
            </a:r>
          </a:p>
        </p:txBody>
      </p:sp>
      <p:sp>
        <p:nvSpPr>
          <p:cNvPr id="18" name="Oval 17"/>
          <p:cNvSpPr/>
          <p:nvPr/>
        </p:nvSpPr>
        <p:spPr>
          <a:xfrm>
            <a:off x="2832323" y="2249327"/>
            <a:ext cx="1295400" cy="838200"/>
          </a:xfrm>
          <a:prstGeom prst="ellipse">
            <a:avLst/>
          </a:prstGeom>
          <a:solidFill>
            <a:srgbClr val="FFFF99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Eras Medium ITC" pitchFamily="34" charset="0"/>
              </a:rPr>
              <a:t>IV: Feature 1</a:t>
            </a:r>
          </a:p>
        </p:txBody>
      </p:sp>
      <p:sp>
        <p:nvSpPr>
          <p:cNvPr id="33" name="Oval 32"/>
          <p:cNvSpPr/>
          <p:nvPr/>
        </p:nvSpPr>
        <p:spPr>
          <a:xfrm>
            <a:off x="3365723" y="4573427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365723" y="4954427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65723" y="5335427"/>
            <a:ext cx="76200" cy="76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027448" y="6562917"/>
            <a:ext cx="2133600" cy="285752"/>
          </a:xfrm>
        </p:spPr>
        <p:txBody>
          <a:bodyPr/>
          <a:lstStyle/>
          <a:p>
            <a:pPr>
              <a:defRPr/>
            </a:pPr>
            <a:fld id="{513A9851-CA05-4C4A-89D1-C7CA9AD5CE9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67586" y="3796950"/>
            <a:ext cx="1219200" cy="838200"/>
          </a:xfrm>
          <a:prstGeom prst="ellipse">
            <a:avLst/>
          </a:prstGeom>
          <a:solidFill>
            <a:srgbClr val="FFFF99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Eras Medium ITC" pitchFamily="34" charset="0"/>
              </a:rPr>
              <a:t>Feature 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20608" y="-14617"/>
            <a:ext cx="8557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Visualization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72200" y="1627746"/>
            <a:ext cx="1135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Segment 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177116" y="4506019"/>
            <a:ext cx="1135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Segment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68179" y="570158"/>
            <a:ext cx="28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dk1"/>
                </a:solidFill>
                <a:latin typeface="Eras Medium ITC" pitchFamily="34" charset="0"/>
              </a:rPr>
              <a:t>DV: Multiple Choices (Yes or No)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862" y="1150692"/>
            <a:ext cx="1517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Eras Medium ITC" panose="020B0602030504020804" pitchFamily="34" charset="0"/>
              </a:rPr>
              <a:t>Regression Setting is Different?</a:t>
            </a:r>
          </a:p>
          <a:p>
            <a:r>
              <a:rPr lang="en-US" sz="2000" dirty="0">
                <a:latin typeface="Eras Medium ITC" panose="020B0602030504020804" pitchFamily="34" charset="0"/>
              </a:rPr>
              <a:t>What is a difference?</a:t>
            </a:r>
          </a:p>
        </p:txBody>
      </p:sp>
      <p:sp>
        <p:nvSpPr>
          <p:cNvPr id="39" name="Oval 38"/>
          <p:cNvSpPr/>
          <p:nvPr/>
        </p:nvSpPr>
        <p:spPr>
          <a:xfrm>
            <a:off x="1757432" y="1007369"/>
            <a:ext cx="1660850" cy="838200"/>
          </a:xfrm>
          <a:prstGeom prst="ellipse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latin typeface="Eras Medium ITC" pitchFamily="34" charset="0"/>
              </a:rPr>
              <a:t>DV:</a:t>
            </a:r>
          </a:p>
          <a:p>
            <a:r>
              <a:rPr lang="en-US" sz="1400" b="1" dirty="0">
                <a:latin typeface="Eras Medium ITC" pitchFamily="34" charset="0"/>
              </a:rPr>
              <a:t>Choice 2</a:t>
            </a:r>
          </a:p>
        </p:txBody>
      </p:sp>
      <p:sp>
        <p:nvSpPr>
          <p:cNvPr id="41" name="Oval 40"/>
          <p:cNvSpPr/>
          <p:nvPr/>
        </p:nvSpPr>
        <p:spPr>
          <a:xfrm>
            <a:off x="2614330" y="1048349"/>
            <a:ext cx="1660850" cy="838200"/>
          </a:xfrm>
          <a:prstGeom prst="ellipse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>
                <a:latin typeface="Eras Medium ITC" pitchFamily="34" charset="0"/>
              </a:rPr>
              <a:t>DV:</a:t>
            </a:r>
          </a:p>
          <a:p>
            <a:r>
              <a:rPr lang="en-US" sz="1400" b="1" dirty="0">
                <a:latin typeface="Eras Medium ITC" pitchFamily="34" charset="0"/>
              </a:rPr>
              <a:t>...</a:t>
            </a:r>
          </a:p>
        </p:txBody>
      </p:sp>
      <p:sp>
        <p:nvSpPr>
          <p:cNvPr id="44" name="Oval 43"/>
          <p:cNvSpPr/>
          <p:nvPr/>
        </p:nvSpPr>
        <p:spPr>
          <a:xfrm>
            <a:off x="3244536" y="1073938"/>
            <a:ext cx="1660850" cy="838200"/>
          </a:xfrm>
          <a:prstGeom prst="ellipse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Eras Medium ITC" pitchFamily="34" charset="0"/>
              </a:rPr>
              <a:t>DV:</a:t>
            </a:r>
          </a:p>
          <a:p>
            <a:pPr algn="ctr"/>
            <a:r>
              <a:rPr lang="en-US" sz="1400" b="1" dirty="0">
                <a:latin typeface="Eras Medium ITC" pitchFamily="34" charset="0"/>
              </a:rPr>
              <a:t>Choice SUV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6862" y="4333964"/>
            <a:ext cx="1857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This paper conducted </a:t>
            </a:r>
            <a:r>
              <a:rPr lang="en-US" dirty="0" err="1">
                <a:latin typeface="Eras Medium ITC" panose="020B0602030504020804" pitchFamily="34" charset="0"/>
              </a:rPr>
              <a:t>probit</a:t>
            </a:r>
            <a:r>
              <a:rPr lang="en-US" dirty="0">
                <a:latin typeface="Eras Medium ITC" panose="020B0602030504020804" pitchFamily="34" charset="0"/>
              </a:rPr>
              <a:t> regression in Bayesian setting (R code is available in my Website)</a:t>
            </a:r>
          </a:p>
        </p:txBody>
      </p:sp>
      <p:sp>
        <p:nvSpPr>
          <p:cNvPr id="45" name="Left Arrow 44"/>
          <p:cNvSpPr/>
          <p:nvPr/>
        </p:nvSpPr>
        <p:spPr>
          <a:xfrm flipH="1">
            <a:off x="5047798" y="2021077"/>
            <a:ext cx="1107732" cy="2667000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069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7" grpId="0" animBg="1"/>
      <p:bldP spid="29" grpId="0" animBg="1"/>
      <p:bldP spid="24" grpId="0" animBg="1"/>
      <p:bldP spid="25" grpId="0" animBg="1"/>
      <p:bldP spid="22" grpId="0" animBg="1"/>
      <p:bldP spid="14" grpId="0"/>
      <p:bldP spid="62" grpId="0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8A9E9-CABF-40EA-AD60-F59542DE86E2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90600" y="98376"/>
          <a:ext cx="7010400" cy="6759624"/>
        </p:xfrm>
        <a:graphic>
          <a:graphicData uri="http://schemas.openxmlformats.org/drawingml/2006/table">
            <a:tbl>
              <a:tblPr firstRow="1" firstCol="1" bandRow="1"/>
              <a:tblGrid>
                <a:gridCol w="4719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0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2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Attributes (Independent</a:t>
                      </a:r>
                      <a:r>
                        <a:rPr lang="en-US" sz="1200" b="1" baseline="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Variables)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7916" marR="47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Large SUV Brands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7916" marR="47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41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foreign (Foreign Brands),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gasmile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(Excellent Gas Mileage),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value4money (Good Value for the Money),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workmanship (Excellent Workmanship),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ride-handling (Good Ride/Handling – Streets &amp; Highways),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load-unload (Easy to Load &amp; Unload),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lurxurious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(Luxurious),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safety (Good Safety/Protection for Occupants),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ride-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offroad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(Good Ride &amp; Handling Off-Road),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rugged (Built Rugged and Tough),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towing (Excellent Towing Capability),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price (Reasonably Priced),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sporty (Sporty),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good-looking (Good Looking),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family-use (Good Vehicle for Family Use),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fun2drive (Fun to Drive),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passenger room (Good Interior Passenger Room),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enter-exit (Easy to Enter/Exit),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dependable (Dependable),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acceleration (Excellent Acceleration),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cargo space (Excellent Cargo Space),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prestigious (Prestigious),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tech-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adv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(Technically Advanced),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trade-in (High Trade-in Value).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7916" marR="47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Chevy Suburban,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Chevy Tahoe,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Ford Expedition,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Range Rover,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Toyota Land Cruiser,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Yukon Denali,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Ford Excursion,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Lincoln Navigator,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Lexus LX470,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Toyota Sequoia,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Hummer H1,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Escalade EXT,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GMC Yukon,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Mercedes G Class,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Hummer H2,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Escalade ESV.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7916" marR="4791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7747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2799</TotalTime>
  <Words>3433</Words>
  <Application>Microsoft Office PowerPoint</Application>
  <PresentationFormat>On-screen Show (4:3)</PresentationFormat>
  <Paragraphs>594</Paragraphs>
  <Slides>48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4" baseType="lpstr">
      <vt:lpstr>굴림</vt:lpstr>
      <vt:lpstr>맑은 고딕</vt:lpstr>
      <vt:lpstr>맑은 고딕</vt:lpstr>
      <vt:lpstr>Arial</vt:lpstr>
      <vt:lpstr>Calibri</vt:lpstr>
      <vt:lpstr>Calibri Light</vt:lpstr>
      <vt:lpstr>Cambria Math</vt:lpstr>
      <vt:lpstr>Eras Demi ITC</vt:lpstr>
      <vt:lpstr>Eras Medium ITC</vt:lpstr>
      <vt:lpstr>Symbol</vt:lpstr>
      <vt:lpstr>Times New Roman</vt:lpstr>
      <vt:lpstr>Wingdings</vt:lpstr>
      <vt:lpstr>Clarity</vt:lpstr>
      <vt:lpstr>Office Theme</vt:lpstr>
      <vt:lpstr>1_Office Theme</vt:lpstr>
      <vt:lpstr>Equation</vt:lpstr>
      <vt:lpstr>PowerPoint Presentation</vt:lpstr>
      <vt:lpstr>MKT 591: Course Roadmap</vt:lpstr>
      <vt:lpstr>Other Regressions</vt:lpstr>
      <vt:lpstr>Generalized Linear Models</vt:lpstr>
      <vt:lpstr>Agenda for Today</vt:lpstr>
      <vt:lpstr>Examples and Motivation</vt:lpstr>
      <vt:lpstr>Large SUV Choice Application Research (Kim, DeSarbo and Fong 2018, JMP) </vt:lpstr>
      <vt:lpstr>PowerPoint Presentation</vt:lpstr>
      <vt:lpstr>PowerPoint Presentation</vt:lpstr>
      <vt:lpstr>The Proposed Models: Model Selection</vt:lpstr>
      <vt:lpstr>PowerPoint Presentation</vt:lpstr>
      <vt:lpstr>PowerPoint Presentation</vt:lpstr>
      <vt:lpstr>Binary logistic regression</vt:lpstr>
      <vt:lpstr>Example 1 – Catalog Shopping Case Data</vt:lpstr>
      <vt:lpstr>Why not Continuous Regressions for discrete DV? Let’s try OLS first!</vt:lpstr>
      <vt:lpstr>Choice Predictions with Linear Regression</vt:lpstr>
      <vt:lpstr>Logistic Regression Probability Pattern Example</vt:lpstr>
      <vt:lpstr>The (Binary) Logistic Regression Model</vt:lpstr>
      <vt:lpstr>The (Binary) Logistic Regression Model</vt:lpstr>
      <vt:lpstr>PowerPoint Presentation</vt:lpstr>
      <vt:lpstr>More about the model</vt:lpstr>
      <vt:lpstr>Interpretation of the coefficients</vt:lpstr>
      <vt:lpstr>Interpretation of Coefficients</vt:lpstr>
      <vt:lpstr>Logistic Regression Output</vt:lpstr>
      <vt:lpstr>Logistic Regression Predictions</vt:lpstr>
      <vt:lpstr>Logistic Regression Predictions</vt:lpstr>
      <vt:lpstr>Graphically, Choice Prediction</vt:lpstr>
      <vt:lpstr>Measure of fit (in-sample)</vt:lpstr>
      <vt:lpstr>External Sample Prediction Practice with R</vt:lpstr>
      <vt:lpstr>Change in Predicted Probability  (see R simulation example for this)</vt:lpstr>
      <vt:lpstr>Marketing Application Example: Customer Acquisition by A Car Dealer</vt:lpstr>
      <vt:lpstr>Customer Acquisition by A Car Dealer</vt:lpstr>
      <vt:lpstr>Customer Acquisition Data Summary</vt:lpstr>
      <vt:lpstr>In-Class R Practice (10 minutes): Questions Use ‘JDPowers.csv’ data file in Blackboard.</vt:lpstr>
      <vt:lpstr>Logistic Regression outputs</vt:lpstr>
      <vt:lpstr>In-Class R Practice Extension Question</vt:lpstr>
      <vt:lpstr>Cross Validation &amp; Predictive Validity</vt:lpstr>
      <vt:lpstr>Punch Line</vt:lpstr>
      <vt:lpstr>Bank Marketing Data (More et al. 2011)</vt:lpstr>
      <vt:lpstr>Bank Marketing Data In-Class Practice in R</vt:lpstr>
      <vt:lpstr>For Further study about Multinomial Case</vt:lpstr>
      <vt:lpstr>Concluding remarks for regression models </vt:lpstr>
      <vt:lpstr>Data Collection Methods  in Marketing</vt:lpstr>
      <vt:lpstr>Secondary Data.</vt:lpstr>
      <vt:lpstr>Secondary Data by Market Research Firm Example 1: Store Audit Data</vt:lpstr>
      <vt:lpstr>Example Data</vt:lpstr>
      <vt:lpstr>Secondary Data Example 2: Household Panel Data</vt:lpstr>
      <vt:lpstr>Store Audit Data VS. Consumer Panel Data</vt:lpstr>
    </vt:vector>
  </TitlesOfParts>
  <Company>Penn State University - Smeal College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SungHoon Kim</dc:creator>
  <cp:lastModifiedBy>孙 武璠</cp:lastModifiedBy>
  <cp:revision>455</cp:revision>
  <cp:lastPrinted>2019-03-25T16:58:48Z</cp:lastPrinted>
  <dcterms:created xsi:type="dcterms:W3CDTF">2012-05-08T19:26:42Z</dcterms:created>
  <dcterms:modified xsi:type="dcterms:W3CDTF">2019-05-01T08:53:57Z</dcterms:modified>
</cp:coreProperties>
</file>